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5143500" type="screen16x9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A2B2F0-E8AB-B79A-ABC2-DD2E0881CEB9}" v="168" dt="2026-07-16T15:04:13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58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6;p21"/>
          <p:cNvSpPr/>
          <p:nvPr/>
        </p:nvSpPr>
        <p:spPr>
          <a:xfrm>
            <a:off x="0" y="0"/>
            <a:ext cx="9143280" cy="1154520"/>
          </a:xfrm>
          <a:custGeom>
            <a:avLst/>
            <a:gdLst/>
            <a:ahLst/>
            <a:cxnLst/>
            <a:rect l="l" t="t" r="r" b="b"/>
            <a:pathLst>
              <a:path w="9144000" h="1155065">
                <a:moveTo>
                  <a:pt x="9143999" y="1154999"/>
                </a:moveTo>
                <a:lnTo>
                  <a:pt x="0" y="11549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1154999"/>
                </a:lnTo>
                <a:close/>
              </a:path>
            </a:pathLst>
          </a:custGeom>
          <a:solidFill>
            <a:srgbClr val="3D85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Google Shape;7;p21"/>
          <p:cNvSpPr/>
          <p:nvPr/>
        </p:nvSpPr>
        <p:spPr>
          <a:xfrm>
            <a:off x="254880" y="234000"/>
            <a:ext cx="3585240" cy="697680"/>
          </a:xfrm>
          <a:custGeom>
            <a:avLst/>
            <a:gdLst/>
            <a:ahLst/>
            <a:cxnLst/>
            <a:rect l="l" t="t" r="r" b="b"/>
            <a:pathLst>
              <a:path w="3585845" h="698500">
                <a:moveTo>
                  <a:pt x="3539044" y="698399"/>
                </a:moveTo>
                <a:lnTo>
                  <a:pt x="46555" y="698399"/>
                </a:lnTo>
                <a:lnTo>
                  <a:pt x="28433" y="694741"/>
                </a:lnTo>
                <a:lnTo>
                  <a:pt x="13635" y="684764"/>
                </a:lnTo>
                <a:lnTo>
                  <a:pt x="3658" y="669966"/>
                </a:lnTo>
                <a:lnTo>
                  <a:pt x="0" y="651844"/>
                </a:lnTo>
                <a:lnTo>
                  <a:pt x="0" y="46555"/>
                </a:lnTo>
                <a:lnTo>
                  <a:pt x="3658" y="28433"/>
                </a:lnTo>
                <a:lnTo>
                  <a:pt x="13635" y="13635"/>
                </a:lnTo>
                <a:lnTo>
                  <a:pt x="28433" y="3658"/>
                </a:lnTo>
                <a:lnTo>
                  <a:pt x="46555" y="0"/>
                </a:lnTo>
                <a:lnTo>
                  <a:pt x="3539044" y="0"/>
                </a:lnTo>
                <a:lnTo>
                  <a:pt x="3577778" y="20726"/>
                </a:lnTo>
                <a:lnTo>
                  <a:pt x="3585599" y="46555"/>
                </a:lnTo>
                <a:lnTo>
                  <a:pt x="3585599" y="651844"/>
                </a:lnTo>
                <a:lnTo>
                  <a:pt x="3581941" y="669966"/>
                </a:lnTo>
                <a:lnTo>
                  <a:pt x="3571964" y="684764"/>
                </a:lnTo>
                <a:lnTo>
                  <a:pt x="3557166" y="694741"/>
                </a:lnTo>
                <a:lnTo>
                  <a:pt x="3539044" y="69839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Google Shape;8;p21"/>
          <p:cNvSpPr/>
          <p:nvPr/>
        </p:nvSpPr>
        <p:spPr>
          <a:xfrm>
            <a:off x="344880" y="323280"/>
            <a:ext cx="3585240" cy="697680"/>
          </a:xfrm>
          <a:custGeom>
            <a:avLst/>
            <a:gdLst/>
            <a:ahLst/>
            <a:cxnLst/>
            <a:rect l="l" t="t" r="r" b="b"/>
            <a:pathLst>
              <a:path w="3585845" h="698500">
                <a:moveTo>
                  <a:pt x="0" y="46555"/>
                </a:moveTo>
                <a:lnTo>
                  <a:pt x="3658" y="28433"/>
                </a:lnTo>
                <a:lnTo>
                  <a:pt x="13635" y="13635"/>
                </a:lnTo>
                <a:lnTo>
                  <a:pt x="28433" y="3658"/>
                </a:lnTo>
                <a:lnTo>
                  <a:pt x="46555" y="0"/>
                </a:lnTo>
                <a:lnTo>
                  <a:pt x="3539044" y="0"/>
                </a:lnTo>
                <a:lnTo>
                  <a:pt x="3577778" y="20726"/>
                </a:lnTo>
                <a:lnTo>
                  <a:pt x="3585600" y="46555"/>
                </a:lnTo>
                <a:lnTo>
                  <a:pt x="3585600" y="651844"/>
                </a:lnTo>
                <a:lnTo>
                  <a:pt x="3581941" y="669966"/>
                </a:lnTo>
                <a:lnTo>
                  <a:pt x="3571964" y="684764"/>
                </a:lnTo>
                <a:lnTo>
                  <a:pt x="3557166" y="694741"/>
                </a:lnTo>
                <a:lnTo>
                  <a:pt x="3539044" y="698399"/>
                </a:lnTo>
                <a:lnTo>
                  <a:pt x="46555" y="698399"/>
                </a:lnTo>
                <a:lnTo>
                  <a:pt x="28433" y="694741"/>
                </a:lnTo>
                <a:lnTo>
                  <a:pt x="13635" y="684764"/>
                </a:lnTo>
                <a:lnTo>
                  <a:pt x="3658" y="669966"/>
                </a:lnTo>
                <a:lnTo>
                  <a:pt x="0" y="651844"/>
                </a:lnTo>
                <a:lnTo>
                  <a:pt x="0" y="46555"/>
                </a:lnTo>
                <a:close/>
              </a:path>
            </a:pathLst>
          </a:custGeom>
          <a:noFill/>
          <a:ln w="28550">
            <a:solidFill>
              <a:srgbClr val="063763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6;p21" hidden="1"/>
          <p:cNvSpPr/>
          <p:nvPr/>
        </p:nvSpPr>
        <p:spPr>
          <a:xfrm>
            <a:off x="0" y="0"/>
            <a:ext cx="9143280" cy="1154520"/>
          </a:xfrm>
          <a:custGeom>
            <a:avLst/>
            <a:gdLst/>
            <a:ahLst/>
            <a:cxnLst/>
            <a:rect l="l" t="t" r="r" b="b"/>
            <a:pathLst>
              <a:path w="9144000" h="1155065">
                <a:moveTo>
                  <a:pt x="9143999" y="1154999"/>
                </a:moveTo>
                <a:lnTo>
                  <a:pt x="0" y="11549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1154999"/>
                </a:lnTo>
                <a:close/>
              </a:path>
            </a:pathLst>
          </a:custGeom>
          <a:solidFill>
            <a:srgbClr val="3D85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Google Shape;7;p21" hidden="1"/>
          <p:cNvSpPr/>
          <p:nvPr/>
        </p:nvSpPr>
        <p:spPr>
          <a:xfrm>
            <a:off x="254880" y="234000"/>
            <a:ext cx="3585240" cy="697680"/>
          </a:xfrm>
          <a:custGeom>
            <a:avLst/>
            <a:gdLst/>
            <a:ahLst/>
            <a:cxnLst/>
            <a:rect l="l" t="t" r="r" b="b"/>
            <a:pathLst>
              <a:path w="3585845" h="698500">
                <a:moveTo>
                  <a:pt x="3539044" y="698399"/>
                </a:moveTo>
                <a:lnTo>
                  <a:pt x="46555" y="698399"/>
                </a:lnTo>
                <a:lnTo>
                  <a:pt x="28433" y="694741"/>
                </a:lnTo>
                <a:lnTo>
                  <a:pt x="13635" y="684764"/>
                </a:lnTo>
                <a:lnTo>
                  <a:pt x="3658" y="669966"/>
                </a:lnTo>
                <a:lnTo>
                  <a:pt x="0" y="651844"/>
                </a:lnTo>
                <a:lnTo>
                  <a:pt x="0" y="46555"/>
                </a:lnTo>
                <a:lnTo>
                  <a:pt x="3658" y="28433"/>
                </a:lnTo>
                <a:lnTo>
                  <a:pt x="13635" y="13635"/>
                </a:lnTo>
                <a:lnTo>
                  <a:pt x="28433" y="3658"/>
                </a:lnTo>
                <a:lnTo>
                  <a:pt x="46555" y="0"/>
                </a:lnTo>
                <a:lnTo>
                  <a:pt x="3539044" y="0"/>
                </a:lnTo>
                <a:lnTo>
                  <a:pt x="3577778" y="20726"/>
                </a:lnTo>
                <a:lnTo>
                  <a:pt x="3585599" y="46555"/>
                </a:lnTo>
                <a:lnTo>
                  <a:pt x="3585599" y="651844"/>
                </a:lnTo>
                <a:lnTo>
                  <a:pt x="3581941" y="669966"/>
                </a:lnTo>
                <a:lnTo>
                  <a:pt x="3571964" y="684764"/>
                </a:lnTo>
                <a:lnTo>
                  <a:pt x="3557166" y="694741"/>
                </a:lnTo>
                <a:lnTo>
                  <a:pt x="3539044" y="69839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Google Shape;8;p21" hidden="1"/>
          <p:cNvSpPr/>
          <p:nvPr/>
        </p:nvSpPr>
        <p:spPr>
          <a:xfrm>
            <a:off x="344880" y="323280"/>
            <a:ext cx="3585240" cy="697680"/>
          </a:xfrm>
          <a:custGeom>
            <a:avLst/>
            <a:gdLst/>
            <a:ahLst/>
            <a:cxnLst/>
            <a:rect l="l" t="t" r="r" b="b"/>
            <a:pathLst>
              <a:path w="3585845" h="698500">
                <a:moveTo>
                  <a:pt x="0" y="46555"/>
                </a:moveTo>
                <a:lnTo>
                  <a:pt x="3658" y="28433"/>
                </a:lnTo>
                <a:lnTo>
                  <a:pt x="13635" y="13635"/>
                </a:lnTo>
                <a:lnTo>
                  <a:pt x="28433" y="3658"/>
                </a:lnTo>
                <a:lnTo>
                  <a:pt x="46555" y="0"/>
                </a:lnTo>
                <a:lnTo>
                  <a:pt x="3539044" y="0"/>
                </a:lnTo>
                <a:lnTo>
                  <a:pt x="3577778" y="20726"/>
                </a:lnTo>
                <a:lnTo>
                  <a:pt x="3585600" y="46555"/>
                </a:lnTo>
                <a:lnTo>
                  <a:pt x="3585600" y="651844"/>
                </a:lnTo>
                <a:lnTo>
                  <a:pt x="3581941" y="669966"/>
                </a:lnTo>
                <a:lnTo>
                  <a:pt x="3571964" y="684764"/>
                </a:lnTo>
                <a:lnTo>
                  <a:pt x="3557166" y="694741"/>
                </a:lnTo>
                <a:lnTo>
                  <a:pt x="3539044" y="698399"/>
                </a:lnTo>
                <a:lnTo>
                  <a:pt x="46555" y="698399"/>
                </a:lnTo>
                <a:lnTo>
                  <a:pt x="28433" y="694741"/>
                </a:lnTo>
                <a:lnTo>
                  <a:pt x="13635" y="684764"/>
                </a:lnTo>
                <a:lnTo>
                  <a:pt x="3658" y="669966"/>
                </a:lnTo>
                <a:lnTo>
                  <a:pt x="0" y="651844"/>
                </a:lnTo>
                <a:lnTo>
                  <a:pt x="0" y="46555"/>
                </a:lnTo>
                <a:close/>
              </a:path>
            </a:pathLst>
          </a:custGeom>
          <a:noFill/>
          <a:ln w="28550">
            <a:solidFill>
              <a:srgbClr val="063763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Google Shape;21;p23"/>
          <p:cNvSpPr/>
          <p:nvPr/>
        </p:nvSpPr>
        <p:spPr>
          <a:xfrm>
            <a:off x="0" y="0"/>
            <a:ext cx="4571280" cy="5142960"/>
          </a:xfrm>
          <a:custGeom>
            <a:avLst/>
            <a:gdLst/>
            <a:ahLst/>
            <a:cxnLst/>
            <a:rect l="l" t="t" r="r" b="b"/>
            <a:pathLst>
              <a:path w="4572000" h="5143500">
                <a:moveTo>
                  <a:pt x="4571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4571999" y="0"/>
                </a:lnTo>
                <a:lnTo>
                  <a:pt x="4571999" y="5143499"/>
                </a:lnTo>
                <a:close/>
              </a:path>
            </a:pathLst>
          </a:custGeom>
          <a:solidFill>
            <a:srgbClr val="3D85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Google Shape;22;p23"/>
          <p:cNvSpPr/>
          <p:nvPr/>
        </p:nvSpPr>
        <p:spPr>
          <a:xfrm>
            <a:off x="254880" y="234000"/>
            <a:ext cx="3585240" cy="697680"/>
          </a:xfrm>
          <a:custGeom>
            <a:avLst/>
            <a:gdLst/>
            <a:ahLst/>
            <a:cxnLst/>
            <a:rect l="l" t="t" r="r" b="b"/>
            <a:pathLst>
              <a:path w="3585845" h="698500">
                <a:moveTo>
                  <a:pt x="3539044" y="698399"/>
                </a:moveTo>
                <a:lnTo>
                  <a:pt x="46555" y="698399"/>
                </a:lnTo>
                <a:lnTo>
                  <a:pt x="28433" y="694741"/>
                </a:lnTo>
                <a:lnTo>
                  <a:pt x="13635" y="684764"/>
                </a:lnTo>
                <a:lnTo>
                  <a:pt x="3658" y="669966"/>
                </a:lnTo>
                <a:lnTo>
                  <a:pt x="0" y="651844"/>
                </a:lnTo>
                <a:lnTo>
                  <a:pt x="0" y="46555"/>
                </a:lnTo>
                <a:lnTo>
                  <a:pt x="3658" y="28433"/>
                </a:lnTo>
                <a:lnTo>
                  <a:pt x="13635" y="13635"/>
                </a:lnTo>
                <a:lnTo>
                  <a:pt x="28433" y="3658"/>
                </a:lnTo>
                <a:lnTo>
                  <a:pt x="46555" y="0"/>
                </a:lnTo>
                <a:lnTo>
                  <a:pt x="3539044" y="0"/>
                </a:lnTo>
                <a:lnTo>
                  <a:pt x="3577778" y="20726"/>
                </a:lnTo>
                <a:lnTo>
                  <a:pt x="3585599" y="46555"/>
                </a:lnTo>
                <a:lnTo>
                  <a:pt x="3585599" y="651844"/>
                </a:lnTo>
                <a:lnTo>
                  <a:pt x="3581941" y="669966"/>
                </a:lnTo>
                <a:lnTo>
                  <a:pt x="3571964" y="684764"/>
                </a:lnTo>
                <a:lnTo>
                  <a:pt x="3557166" y="694741"/>
                </a:lnTo>
                <a:lnTo>
                  <a:pt x="3539044" y="69839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Google Shape;23;p23"/>
          <p:cNvSpPr/>
          <p:nvPr/>
        </p:nvSpPr>
        <p:spPr>
          <a:xfrm>
            <a:off x="344880" y="323280"/>
            <a:ext cx="3585240" cy="697680"/>
          </a:xfrm>
          <a:custGeom>
            <a:avLst/>
            <a:gdLst/>
            <a:ahLst/>
            <a:cxnLst/>
            <a:rect l="l" t="t" r="r" b="b"/>
            <a:pathLst>
              <a:path w="3585845" h="698500">
                <a:moveTo>
                  <a:pt x="0" y="46555"/>
                </a:moveTo>
                <a:lnTo>
                  <a:pt x="3658" y="28433"/>
                </a:lnTo>
                <a:lnTo>
                  <a:pt x="13635" y="13635"/>
                </a:lnTo>
                <a:lnTo>
                  <a:pt x="28433" y="3658"/>
                </a:lnTo>
                <a:lnTo>
                  <a:pt x="46555" y="0"/>
                </a:lnTo>
                <a:lnTo>
                  <a:pt x="3539044" y="0"/>
                </a:lnTo>
                <a:lnTo>
                  <a:pt x="3577778" y="20726"/>
                </a:lnTo>
                <a:lnTo>
                  <a:pt x="3585600" y="46555"/>
                </a:lnTo>
                <a:lnTo>
                  <a:pt x="3585600" y="651844"/>
                </a:lnTo>
                <a:lnTo>
                  <a:pt x="3581941" y="669966"/>
                </a:lnTo>
                <a:lnTo>
                  <a:pt x="3571964" y="684764"/>
                </a:lnTo>
                <a:lnTo>
                  <a:pt x="3557166" y="694741"/>
                </a:lnTo>
                <a:lnTo>
                  <a:pt x="3539044" y="698399"/>
                </a:lnTo>
                <a:lnTo>
                  <a:pt x="46555" y="698399"/>
                </a:lnTo>
                <a:lnTo>
                  <a:pt x="28433" y="694741"/>
                </a:lnTo>
                <a:lnTo>
                  <a:pt x="13635" y="684764"/>
                </a:lnTo>
                <a:lnTo>
                  <a:pt x="3658" y="669966"/>
                </a:lnTo>
                <a:lnTo>
                  <a:pt x="0" y="651844"/>
                </a:lnTo>
                <a:lnTo>
                  <a:pt x="0" y="46555"/>
                </a:lnTo>
                <a:close/>
              </a:path>
            </a:pathLst>
          </a:custGeom>
          <a:noFill/>
          <a:ln w="28550">
            <a:solidFill>
              <a:srgbClr val="063763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pgcomp.furg.br/images/SEI_0118306_Ato_14.pdf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ioteca.furg.br/images/Manual_Autoarquivamento_BDTD_2019.pdf" TargetMode="External"/><Relationship Id="rId2" Type="http://schemas.openxmlformats.org/officeDocument/2006/relationships/hyperlink" Target="https://biblioteca.furg.br/ficha-catalografica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ava.furg.b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ava.furg.br/mod/glossary/view.php?id=68" TargetMode="External"/><Relationship Id="rId2" Type="http://schemas.openxmlformats.org/officeDocument/2006/relationships/hyperlink" Target="https://ava.furg.br/pluginfile.php/17657/mod_label/intro/Guia%20do%20Estudante%20AVA%20FURG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mailto:secretaria.ppgcomp@furg.br" TargetMode="External"/><Relationship Id="rId3" Type="http://schemas.openxmlformats.org/officeDocument/2006/relationships/hyperlink" Target="http://www.conselho.furg.br/converte.php?arquivo=delibera/coepe/01282.html" TargetMode="External"/><Relationship Id="rId7" Type="http://schemas.openxmlformats.org/officeDocument/2006/relationships/hyperlink" Target="http://ppgcomp.c3.furg.br/index.php?Itemid=1545&amp;option=download_categoria&amp;id_site_componente=2258" TargetMode="External"/><Relationship Id="rId2" Type="http://schemas.openxmlformats.org/officeDocument/2006/relationships/hyperlink" Target="http://www.conselho.furg.br/converte.php?arquivo=delibera/coepea/03308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opesp.furg.br/pt/pos-graduacao/documentos-ppg" TargetMode="External"/><Relationship Id="rId5" Type="http://schemas.openxmlformats.org/officeDocument/2006/relationships/hyperlink" Target="http://www.conselho.furg.br/delibera/coepea/09614.pdf" TargetMode="External"/><Relationship Id="rId4" Type="http://schemas.openxmlformats.org/officeDocument/2006/relationships/hyperlink" Target="https://prograd.furg.br/images/Deliberao_N_066_96_COEPE.pdf" TargetMode="External"/><Relationship Id="rId9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sistemas.furg.br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br/pt-br/servicos/protocolar-documentos-junto-a-universidade-federal-do-rio-grande-furg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propesp.furg.br/images/pos_gradua/Documentos/Ps-Gradua-stricto-sensu/Relatorio_atividades_Auxilio-Financeiro-Estudante-de-PG.doc" TargetMode="External"/><Relationship Id="rId3" Type="http://schemas.openxmlformats.org/officeDocument/2006/relationships/hyperlink" Target="https://docs.google.com/document/d/1Wvs74ldxFLFkDPlai3FyPVs0lFZ2NnpE/edit?usp=sharing&amp;ouid=100498073342549190515&amp;rtpof=true&amp;sd=true" TargetMode="External"/><Relationship Id="rId7" Type="http://schemas.openxmlformats.org/officeDocument/2006/relationships/hyperlink" Target="mailto:secretaria.ppgcomp@furg.br" TargetMode="External"/><Relationship Id="rId2" Type="http://schemas.openxmlformats.org/officeDocument/2006/relationships/hyperlink" Target="https://www.gov.br/capes/pt-br/acesso-a-informacao/acoes-e-programas/bolsas/bolsas-no-pais/proap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google.com/forms/d/e/1FAIpQLSf68B9gUdS4AfnErt_B5KY-lf35_OxgwThFzFwQ1cBVV7E82w/viewform" TargetMode="External"/><Relationship Id="rId5" Type="http://schemas.openxmlformats.org/officeDocument/2006/relationships/hyperlink" Target="https://propesp.furg.br/images/arquivos_propesp/diposg/solicitacao_auxilio_financeiro_estudantil_PROAP.doc" TargetMode="External"/><Relationship Id="rId4" Type="http://schemas.openxmlformats.org/officeDocument/2006/relationships/hyperlink" Target="https://ppgcomp.furg.br/images/manuais/normaeventoproapdiscente_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49;p1"/>
          <p:cNvSpPr/>
          <p:nvPr/>
        </p:nvSpPr>
        <p:spPr>
          <a:xfrm>
            <a:off x="0" y="859320"/>
            <a:ext cx="9143280" cy="2913840"/>
          </a:xfrm>
          <a:custGeom>
            <a:avLst/>
            <a:gdLst/>
            <a:ahLst/>
            <a:cxnLst/>
            <a:rect l="l" t="t" r="r" b="b"/>
            <a:pathLst>
              <a:path w="9144000" h="2914650">
                <a:moveTo>
                  <a:pt x="9143999" y="2914199"/>
                </a:moveTo>
                <a:lnTo>
                  <a:pt x="0" y="29141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2914199"/>
                </a:lnTo>
                <a:close/>
              </a:path>
            </a:pathLst>
          </a:custGeom>
          <a:solidFill>
            <a:srgbClr val="3D85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6" name="Google Shape;50;p1"/>
          <p:cNvPicPr/>
          <p:nvPr/>
        </p:nvPicPr>
        <p:blipFill>
          <a:blip r:embed="rId2"/>
          <a:stretch/>
        </p:blipFill>
        <p:spPr>
          <a:xfrm>
            <a:off x="7869600" y="157680"/>
            <a:ext cx="1087200" cy="567720"/>
          </a:xfrm>
          <a:prstGeom prst="rect">
            <a:avLst/>
          </a:prstGeom>
          <a:ln w="0">
            <a:noFill/>
          </a:ln>
        </p:spPr>
      </p:pic>
      <p:grpSp>
        <p:nvGrpSpPr>
          <p:cNvPr id="87" name="Google Shape;51;p1"/>
          <p:cNvGrpSpPr/>
          <p:nvPr/>
        </p:nvGrpSpPr>
        <p:grpSpPr>
          <a:xfrm>
            <a:off x="322200" y="1248840"/>
            <a:ext cx="6893640" cy="2166840"/>
            <a:chOff x="322200" y="1248840"/>
            <a:chExt cx="6893640" cy="2166840"/>
          </a:xfrm>
        </p:grpSpPr>
        <p:sp>
          <p:nvSpPr>
            <p:cNvPr id="88" name="Google Shape;52;p1"/>
            <p:cNvSpPr/>
            <p:nvPr/>
          </p:nvSpPr>
          <p:spPr>
            <a:xfrm>
              <a:off x="322200" y="1248840"/>
              <a:ext cx="6741000" cy="2014200"/>
            </a:xfrm>
            <a:custGeom>
              <a:avLst/>
              <a:gdLst/>
              <a:ahLst/>
              <a:cxnLst/>
              <a:rect l="l" t="t" r="r" b="b"/>
              <a:pathLst>
                <a:path w="6741795" h="2014854">
                  <a:moveTo>
                    <a:pt x="6607313" y="2014499"/>
                  </a:moveTo>
                  <a:lnTo>
                    <a:pt x="134286" y="2014499"/>
                  </a:lnTo>
                  <a:lnTo>
                    <a:pt x="91841" y="2007653"/>
                  </a:lnTo>
                  <a:lnTo>
                    <a:pt x="54978" y="1988590"/>
                  </a:lnTo>
                  <a:lnTo>
                    <a:pt x="25909" y="1959521"/>
                  </a:lnTo>
                  <a:lnTo>
                    <a:pt x="6846" y="1922658"/>
                  </a:lnTo>
                  <a:lnTo>
                    <a:pt x="0" y="1880213"/>
                  </a:lnTo>
                  <a:lnTo>
                    <a:pt x="0" y="134286"/>
                  </a:lnTo>
                  <a:lnTo>
                    <a:pt x="6846" y="91841"/>
                  </a:lnTo>
                  <a:lnTo>
                    <a:pt x="25909" y="54978"/>
                  </a:lnTo>
                  <a:lnTo>
                    <a:pt x="54978" y="25909"/>
                  </a:lnTo>
                  <a:lnTo>
                    <a:pt x="91841" y="6846"/>
                  </a:lnTo>
                  <a:lnTo>
                    <a:pt x="134286" y="0"/>
                  </a:lnTo>
                  <a:lnTo>
                    <a:pt x="6607313" y="0"/>
                  </a:lnTo>
                  <a:lnTo>
                    <a:pt x="6658702" y="10221"/>
                  </a:lnTo>
                  <a:lnTo>
                    <a:pt x="6702268" y="39331"/>
                  </a:lnTo>
                  <a:lnTo>
                    <a:pt x="6731378" y="82897"/>
                  </a:lnTo>
                  <a:lnTo>
                    <a:pt x="6741599" y="134286"/>
                  </a:lnTo>
                  <a:lnTo>
                    <a:pt x="6741599" y="1880213"/>
                  </a:lnTo>
                  <a:lnTo>
                    <a:pt x="6734753" y="1922658"/>
                  </a:lnTo>
                  <a:lnTo>
                    <a:pt x="6715690" y="1959521"/>
                  </a:lnTo>
                  <a:lnTo>
                    <a:pt x="6686621" y="1988590"/>
                  </a:lnTo>
                  <a:lnTo>
                    <a:pt x="6649758" y="2007653"/>
                  </a:lnTo>
                  <a:lnTo>
                    <a:pt x="6607313" y="201449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9" name="Google Shape;53;p1"/>
            <p:cNvSpPr/>
            <p:nvPr/>
          </p:nvSpPr>
          <p:spPr>
            <a:xfrm>
              <a:off x="474840" y="1401480"/>
              <a:ext cx="6741000" cy="2014200"/>
            </a:xfrm>
            <a:custGeom>
              <a:avLst/>
              <a:gdLst/>
              <a:ahLst/>
              <a:cxnLst/>
              <a:rect l="l" t="t" r="r" b="b"/>
              <a:pathLst>
                <a:path w="6741795" h="2014854">
                  <a:moveTo>
                    <a:pt x="0" y="134286"/>
                  </a:moveTo>
                  <a:lnTo>
                    <a:pt x="6846" y="91841"/>
                  </a:lnTo>
                  <a:lnTo>
                    <a:pt x="25909" y="54978"/>
                  </a:lnTo>
                  <a:lnTo>
                    <a:pt x="54978" y="25909"/>
                  </a:lnTo>
                  <a:lnTo>
                    <a:pt x="91841" y="6846"/>
                  </a:lnTo>
                  <a:lnTo>
                    <a:pt x="134286" y="0"/>
                  </a:lnTo>
                  <a:lnTo>
                    <a:pt x="6607313" y="0"/>
                  </a:lnTo>
                  <a:lnTo>
                    <a:pt x="6658702" y="10221"/>
                  </a:lnTo>
                  <a:lnTo>
                    <a:pt x="6702268" y="39331"/>
                  </a:lnTo>
                  <a:lnTo>
                    <a:pt x="6731378" y="82897"/>
                  </a:lnTo>
                  <a:lnTo>
                    <a:pt x="6741599" y="134286"/>
                  </a:lnTo>
                  <a:lnTo>
                    <a:pt x="6741599" y="1880213"/>
                  </a:lnTo>
                  <a:lnTo>
                    <a:pt x="6734753" y="1922658"/>
                  </a:lnTo>
                  <a:lnTo>
                    <a:pt x="6715690" y="1959521"/>
                  </a:lnTo>
                  <a:lnTo>
                    <a:pt x="6686621" y="1988590"/>
                  </a:lnTo>
                  <a:lnTo>
                    <a:pt x="6649758" y="2007653"/>
                  </a:lnTo>
                  <a:lnTo>
                    <a:pt x="6607313" y="2014499"/>
                  </a:lnTo>
                  <a:lnTo>
                    <a:pt x="134286" y="2014499"/>
                  </a:lnTo>
                  <a:lnTo>
                    <a:pt x="91841" y="2007653"/>
                  </a:lnTo>
                  <a:lnTo>
                    <a:pt x="54978" y="1988590"/>
                  </a:lnTo>
                  <a:lnTo>
                    <a:pt x="25909" y="1959521"/>
                  </a:lnTo>
                  <a:lnTo>
                    <a:pt x="6846" y="1922658"/>
                  </a:lnTo>
                  <a:lnTo>
                    <a:pt x="0" y="1880213"/>
                  </a:lnTo>
                  <a:lnTo>
                    <a:pt x="0" y="134286"/>
                  </a:lnTo>
                  <a:close/>
                </a:path>
              </a:pathLst>
            </a:custGeom>
            <a:noFill/>
            <a:ln w="28550">
              <a:solidFill>
                <a:srgbClr val="063763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37200" y="1561320"/>
            <a:ext cx="5111640" cy="1654920"/>
          </a:xfrm>
          <a:prstGeom prst="rect">
            <a:avLst/>
          </a:prstGeom>
          <a:noFill/>
          <a:ln w="0">
            <a:noFill/>
          </a:ln>
        </p:spPr>
        <p:txBody>
          <a:bodyPr lIns="0" tIns="9000" rIns="0" bIns="0" anchor="t">
            <a:no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600" b="1" strike="noStrike" spc="-1">
                <a:solidFill>
                  <a:srgbClr val="000000"/>
                </a:solidFill>
                <a:latin typeface="Arial"/>
                <a:ea typeface="Arial"/>
              </a:rPr>
              <a:t>MANUAL DE PROCEDIMENTOS DA PÓS-GRADUAÇÃO</a:t>
            </a:r>
            <a:endParaRPr lang="pt-BR" sz="3600" b="0" strike="noStrike" spc="-1">
              <a:latin typeface="Arial"/>
            </a:endParaRPr>
          </a:p>
        </p:txBody>
      </p:sp>
      <p:sp>
        <p:nvSpPr>
          <p:cNvPr id="91" name="Google Shape;55;p1"/>
          <p:cNvSpPr/>
          <p:nvPr/>
        </p:nvSpPr>
        <p:spPr>
          <a:xfrm>
            <a:off x="3809880" y="4457160"/>
            <a:ext cx="5094360" cy="33782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9072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6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Programa de Pós-Graduação </a:t>
            </a:r>
            <a:r>
              <a:rPr lang="pt-BR" sz="1600" b="0" strike="noStrike" spc="-1">
                <a:solidFill>
                  <a:srgbClr val="000000"/>
                </a:solidFill>
                <a:latin typeface="Arial"/>
                <a:ea typeface="Arial"/>
              </a:rPr>
              <a:t>em </a:t>
            </a:r>
            <a:r>
              <a:rPr lang="pt-BR" sz="1600" b="0" strike="noStrike" spc="-1" smtClean="0">
                <a:solidFill>
                  <a:srgbClr val="000000"/>
                </a:solidFill>
                <a:latin typeface="Arial"/>
                <a:ea typeface="Arial"/>
              </a:rPr>
              <a:t>Computação</a:t>
            </a:r>
            <a:endParaRPr lang="pt-BR" sz="1600" b="0" strike="noStrike" spc="-1" dirty="0">
              <a:latin typeface="Arial"/>
            </a:endParaRPr>
          </a:p>
        </p:txBody>
      </p:sp>
      <p:pic>
        <p:nvPicPr>
          <p:cNvPr id="92" name="Google Shape;56;p1"/>
          <p:cNvPicPr/>
          <p:nvPr/>
        </p:nvPicPr>
        <p:blipFill>
          <a:blip r:embed="rId3"/>
          <a:stretch/>
        </p:blipFill>
        <p:spPr>
          <a:xfrm>
            <a:off x="5846400" y="1690560"/>
            <a:ext cx="1087200" cy="1434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47680"/>
          </a:xfrm>
          <a:prstGeom prst="rect">
            <a:avLst/>
          </a:prstGeom>
          <a:noFill/>
          <a:ln w="0">
            <a:noFill/>
          </a:ln>
        </p:spPr>
        <p:txBody>
          <a:bodyPr lIns="0" tIns="289080" rIns="0" bIns="0" anchor="t">
            <a:noAutofit/>
          </a:bodyPr>
          <a:lstStyle/>
          <a:p>
            <a:pPr marL="9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Bolsista DS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40" name="Google Shape;133;p9"/>
          <p:cNvSpPr/>
          <p:nvPr/>
        </p:nvSpPr>
        <p:spPr>
          <a:xfrm>
            <a:off x="213120" y="1249560"/>
            <a:ext cx="8710920" cy="3051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 </a:t>
            </a:r>
            <a:r>
              <a:rPr lang="pt-BR" sz="15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Norma Interna para Distribuição de Bolsa</a:t>
            </a:r>
            <a:r>
              <a:rPr lang="pt-BR" sz="15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do PPGComp, exige que o bolsista CAPES DS possua parecer favorável do Orientador referente ao período que recebeu bolsa.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9"/>
              </a:spcBef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No formulário disponível no Sistemas FURG, o aluno deverá informar o nome do Orientador e do Coorientador (se houver) e o período analisado no parecer (por exemplo: de março a julho de 2021, ou seja, 1º semestre de 2021). Além disso, o aluno deverá descrever as atividades realizadas no Mestrado durante esse período.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Depois de registrar a solicitação, a Secretaria receberá o pedido e encaminhará para análise do Orientador.  O  docente,  então,  indicará  se  é  Favorável  ou  Desfavorável  e  apresentará  a justificativa da decisão.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Por fim, a solicitação é encaminhada para a Comissão de Bolsas que, em reunião, irá analisar o parecer.</a:t>
            </a:r>
            <a:endParaRPr lang="pt-BR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47680"/>
          </a:xfrm>
          <a:prstGeom prst="rect">
            <a:avLst/>
          </a:prstGeom>
          <a:noFill/>
          <a:ln w="0">
            <a:noFill/>
          </a:ln>
        </p:spPr>
        <p:txBody>
          <a:bodyPr lIns="0" tIns="289080" rIns="0" bIns="0" anchor="t">
            <a:noAutofit/>
          </a:bodyPr>
          <a:lstStyle/>
          <a:p>
            <a:pPr marL="20772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Cadastro de Coorientador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42" name="Google Shape;139;p10"/>
          <p:cNvSpPr/>
          <p:nvPr/>
        </p:nvSpPr>
        <p:spPr>
          <a:xfrm>
            <a:off x="213120" y="1515960"/>
            <a:ext cx="8711640" cy="252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O PPGComp não exige coorientação. No entanto, é comum que Aluno e Orientador entendam que a participação de um Coorientador se faça necessária no desenvolvimento da Dissertação.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46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 coorientação pode ser realizada por um Docente e/ou Pesquisador da FURG ou de outra IES, do Brasil ou do Exterior.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Para  cadastrá-lo,  basta  informar  o  Nome  Completo  e  a  Instituição  a  que  se  vincula. Quando for realizado o cadastro, tanto Orientador quanto Coorientador já devem estar cientes e de acordo.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6"/>
              </a:spcBef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Apenas DOUTORES podem atuar como coorientador.</a:t>
            </a:r>
            <a:endParaRPr lang="pt-BR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47680"/>
          </a:xfrm>
          <a:prstGeom prst="rect">
            <a:avLst/>
          </a:prstGeom>
          <a:noFill/>
          <a:ln w="0">
            <a:noFill/>
          </a:ln>
        </p:spPr>
        <p:txBody>
          <a:bodyPr lIns="0" tIns="289080" rIns="0" bIns="0" anchor="t">
            <a:noAutofit/>
          </a:bodyPr>
          <a:lstStyle/>
          <a:p>
            <a:pPr marL="54288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Emissão de Diploma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44" name="Google Shape;145;p11"/>
          <p:cNvSpPr/>
          <p:nvPr/>
        </p:nvSpPr>
        <p:spPr>
          <a:xfrm>
            <a:off x="251640" y="1316520"/>
            <a:ext cx="8326800" cy="2385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Para que seja feita a solicitação do diploma de Mestre em Engenharia de Computação, basta preencher a solicitação e o anexar os seguintes documentos digitalizados:</a:t>
            </a:r>
            <a:endParaRPr lang="pt-BR" sz="1500" b="0" strike="noStrike" spc="-1">
              <a:latin typeface="Arial"/>
            </a:endParaRPr>
          </a:p>
          <a:p>
            <a:pPr marL="469440" indent="-343440">
              <a:lnSpc>
                <a:spcPct val="100000"/>
              </a:lnSpc>
              <a:spcBef>
                <a:spcPts val="1301"/>
              </a:spcBef>
              <a:buClr>
                <a:srgbClr val="000000"/>
              </a:buClr>
              <a:buFont typeface="Helvetica Neue"/>
              <a:buChar char="●"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Ata da Defesa, indicado aprovação;</a:t>
            </a:r>
            <a:endParaRPr lang="pt-BR" sz="1500" b="0" strike="noStrike" spc="-1">
              <a:latin typeface="Arial"/>
            </a:endParaRPr>
          </a:p>
          <a:p>
            <a:pPr marL="469440" indent="-34344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Helvetica Neue"/>
              <a:buChar char="●"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Versão final da dissertação (com a </a:t>
            </a:r>
            <a:r>
              <a:rPr lang="pt-BR" sz="15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ficha catalográfica</a:t>
            </a:r>
            <a:r>
              <a:rPr lang="pt-BR" sz="15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e folha de assinaturas);</a:t>
            </a:r>
            <a:endParaRPr lang="pt-BR" sz="1500" b="0" strike="noStrike" spc="-1">
              <a:latin typeface="Arial"/>
            </a:endParaRPr>
          </a:p>
          <a:p>
            <a:pPr marL="469440" indent="-3434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Helvetica Neue"/>
              <a:buChar char="●"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Certificado/comprovante de proficiência em língua inglesa.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276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Outros requisitos: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Mínimo de créditos integralizados (24 CR); Aprovação nas disciplinas obrigatórias do curso;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95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Depósito da Dissertação na BDTD, conforme </a:t>
            </a:r>
            <a:r>
              <a:rPr lang="pt-BR" sz="15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3"/>
              </a:rPr>
              <a:t>Manual de Autoarquivamento</a:t>
            </a: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.</a:t>
            </a:r>
            <a:endParaRPr lang="pt-BR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67120"/>
          </a:xfrm>
          <a:prstGeom prst="rect">
            <a:avLst/>
          </a:prstGeom>
          <a:noFill/>
          <a:ln w="0">
            <a:noFill/>
          </a:ln>
        </p:spPr>
        <p:txBody>
          <a:bodyPr lIns="0" tIns="308520" rIns="0" bIns="0" anchor="t">
            <a:no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Arial"/>
                <a:ea typeface="Arial"/>
              </a:rPr>
              <a:t>Atas e Certiﬁcados</a:t>
            </a:r>
            <a:endParaRPr lang="pt-BR" sz="1700" b="0" strike="noStrike" spc="-1">
              <a:latin typeface="Arial"/>
            </a:endParaRPr>
          </a:p>
        </p:txBody>
      </p:sp>
      <p:sp>
        <p:nvSpPr>
          <p:cNvPr id="146" name="Google Shape;151;p12"/>
          <p:cNvSpPr/>
          <p:nvPr/>
        </p:nvSpPr>
        <p:spPr>
          <a:xfrm>
            <a:off x="213120" y="1554120"/>
            <a:ext cx="7066800" cy="240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No decorrer do curso, o aluno deve apresentar alguns documentos, tais como: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334080" y="1882440"/>
            <a:ext cx="4462200" cy="2939400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t">
            <a:noAutofit/>
          </a:bodyPr>
          <a:lstStyle/>
          <a:p>
            <a:pPr marL="348120" indent="-335160">
              <a:lnSpc>
                <a:spcPct val="100000"/>
              </a:lnSpc>
              <a:buClr>
                <a:srgbClr val="000000"/>
              </a:buClr>
              <a:buFont typeface="Helvetica Neue"/>
              <a:buChar char="●"/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Ata de Participação em banca (ouvinte);</a:t>
            </a:r>
            <a:endParaRPr lang="pt-BR" sz="1400" b="0" strike="noStrike" spc="-1">
              <a:latin typeface="Arial"/>
            </a:endParaRPr>
          </a:p>
          <a:p>
            <a:pPr marL="348120" indent="-335160">
              <a:lnSpc>
                <a:spcPct val="100000"/>
              </a:lnSpc>
              <a:spcBef>
                <a:spcPts val="269"/>
              </a:spcBef>
              <a:buClr>
                <a:srgbClr val="000000"/>
              </a:buClr>
              <a:buFont typeface="Helvetica Neue"/>
              <a:buChar char="●"/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Ata de Qualificação;</a:t>
            </a:r>
            <a:endParaRPr lang="pt-BR" sz="1400" b="0" strike="noStrike" spc="-1">
              <a:latin typeface="Arial"/>
            </a:endParaRPr>
          </a:p>
          <a:p>
            <a:pPr marL="348120" indent="-335160">
              <a:lnSpc>
                <a:spcPct val="100000"/>
              </a:lnSpc>
              <a:spcBef>
                <a:spcPts val="269"/>
              </a:spcBef>
              <a:buClr>
                <a:srgbClr val="000000"/>
              </a:buClr>
              <a:buFont typeface="Helvetica Neue"/>
              <a:buChar char="●"/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Ata de Defesa;</a:t>
            </a:r>
            <a:endParaRPr lang="pt-BR" sz="1400" b="0" strike="noStrike" spc="-1">
              <a:latin typeface="Arial"/>
            </a:endParaRPr>
          </a:p>
          <a:p>
            <a:pPr marL="348120" indent="-335160">
              <a:lnSpc>
                <a:spcPct val="100000"/>
              </a:lnSpc>
              <a:spcBef>
                <a:spcPts val="269"/>
              </a:spcBef>
              <a:buClr>
                <a:srgbClr val="000000"/>
              </a:buClr>
              <a:buFont typeface="Helvetica Neue"/>
              <a:buChar char="●"/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Comprovante de Proficiência em Língua Inglesa;</a:t>
            </a:r>
            <a:endParaRPr lang="pt-BR" sz="1400" b="0" strike="noStrike" spc="-1">
              <a:latin typeface="Arial"/>
            </a:endParaRPr>
          </a:p>
          <a:p>
            <a:pPr marL="348120" indent="-335160">
              <a:lnSpc>
                <a:spcPct val="100000"/>
              </a:lnSpc>
              <a:spcBef>
                <a:spcPts val="269"/>
              </a:spcBef>
              <a:buClr>
                <a:srgbClr val="000000"/>
              </a:buClr>
              <a:buFont typeface="Helvetica Neue"/>
              <a:buChar char="●"/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Conceito em Estágio Docente.</a:t>
            </a:r>
            <a:endParaRPr lang="pt-BR" sz="1400" b="0" strike="noStrike" spc="-1">
              <a:latin typeface="Arial"/>
            </a:endParaRPr>
          </a:p>
        </p:txBody>
      </p:sp>
      <p:sp>
        <p:nvSpPr>
          <p:cNvPr id="148" name="Google Shape;153;p12"/>
          <p:cNvSpPr/>
          <p:nvPr/>
        </p:nvSpPr>
        <p:spPr>
          <a:xfrm>
            <a:off x="4915080" y="2427480"/>
            <a:ext cx="241200" cy="837360"/>
          </a:xfrm>
          <a:custGeom>
            <a:avLst/>
            <a:gdLst/>
            <a:ahLst/>
            <a:cxnLst/>
            <a:rect l="l" t="t" r="r" b="b"/>
            <a:pathLst>
              <a:path w="241935" h="838200">
                <a:moveTo>
                  <a:pt x="0" y="0"/>
                </a:moveTo>
                <a:lnTo>
                  <a:pt x="23696" y="2344"/>
                </a:lnTo>
                <a:lnTo>
                  <a:pt x="46266" y="9202"/>
                </a:lnTo>
                <a:lnTo>
                  <a:pt x="85488" y="35410"/>
                </a:lnTo>
                <a:lnTo>
                  <a:pt x="111697" y="74633"/>
                </a:lnTo>
                <a:lnTo>
                  <a:pt x="120899" y="120899"/>
                </a:lnTo>
                <a:lnTo>
                  <a:pt x="120899" y="297899"/>
                </a:lnTo>
                <a:lnTo>
                  <a:pt x="130400" y="344959"/>
                </a:lnTo>
                <a:lnTo>
                  <a:pt x="156310" y="383389"/>
                </a:lnTo>
                <a:lnTo>
                  <a:pt x="194740" y="409299"/>
                </a:lnTo>
                <a:lnTo>
                  <a:pt x="241799" y="418799"/>
                </a:lnTo>
                <a:lnTo>
                  <a:pt x="194740" y="428300"/>
                </a:lnTo>
                <a:lnTo>
                  <a:pt x="156310" y="454210"/>
                </a:lnTo>
                <a:lnTo>
                  <a:pt x="130400" y="492640"/>
                </a:lnTo>
                <a:lnTo>
                  <a:pt x="120899" y="539699"/>
                </a:lnTo>
                <a:lnTo>
                  <a:pt x="120899" y="716699"/>
                </a:lnTo>
                <a:lnTo>
                  <a:pt x="111399" y="763759"/>
                </a:lnTo>
                <a:lnTo>
                  <a:pt x="85489" y="802189"/>
                </a:lnTo>
                <a:lnTo>
                  <a:pt x="47059" y="828099"/>
                </a:lnTo>
                <a:lnTo>
                  <a:pt x="0" y="837599"/>
                </a:lnTo>
              </a:path>
            </a:pathLst>
          </a:custGeom>
          <a:noFill/>
          <a:ln w="9525">
            <a:solidFill>
              <a:srgbClr val="59595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49" name="Google Shape;154;p12"/>
          <p:cNvGrpSpPr/>
          <p:nvPr/>
        </p:nvGrpSpPr>
        <p:grpSpPr>
          <a:xfrm>
            <a:off x="2417400" y="2280600"/>
            <a:ext cx="2618280" cy="30960"/>
            <a:chOff x="2417400" y="2280600"/>
            <a:chExt cx="2618280" cy="30960"/>
          </a:xfrm>
        </p:grpSpPr>
        <p:sp>
          <p:nvSpPr>
            <p:cNvPr id="150" name="Google Shape;155;p12"/>
            <p:cNvSpPr/>
            <p:nvPr/>
          </p:nvSpPr>
          <p:spPr>
            <a:xfrm>
              <a:off x="2417400" y="2296440"/>
              <a:ext cx="2574720" cy="360"/>
            </a:xfrm>
            <a:custGeom>
              <a:avLst/>
              <a:gdLst/>
              <a:ahLst/>
              <a:cxnLst/>
              <a:rect l="l" t="t" r="r" b="b"/>
              <a:pathLst>
                <a:path w="2575560" h="120000">
                  <a:moveTo>
                    <a:pt x="0" y="0"/>
                  </a:moveTo>
                  <a:lnTo>
                    <a:pt x="2575049" y="0"/>
                  </a:lnTo>
                </a:path>
              </a:pathLst>
            </a:custGeom>
            <a:noFill/>
            <a:ln w="9525">
              <a:solidFill>
                <a:srgbClr val="59595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" name="Google Shape;156;p12"/>
            <p:cNvSpPr/>
            <p:nvPr/>
          </p:nvSpPr>
          <p:spPr>
            <a:xfrm>
              <a:off x="4992480" y="228060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0" y="0"/>
                  </a:lnTo>
                  <a:lnTo>
                    <a:pt x="43225" y="15732"/>
                  </a:lnTo>
                  <a:lnTo>
                    <a:pt x="0" y="31465"/>
                  </a:lnTo>
                  <a:close/>
                </a:path>
              </a:pathLst>
            </a:custGeom>
            <a:solidFill>
              <a:srgbClr val="595959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" name="Google Shape;157;p12"/>
            <p:cNvSpPr/>
            <p:nvPr/>
          </p:nvSpPr>
          <p:spPr>
            <a:xfrm>
              <a:off x="4992480" y="228060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43225" y="15732"/>
                  </a:lnTo>
                  <a:lnTo>
                    <a:pt x="0" y="0"/>
                  </a:lnTo>
                  <a:lnTo>
                    <a:pt x="0" y="31465"/>
                  </a:lnTo>
                  <a:close/>
                </a:path>
              </a:pathLst>
            </a:custGeom>
            <a:noFill/>
            <a:ln w="9525">
              <a:solidFill>
                <a:srgbClr val="59595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53" name="Google Shape;158;p12"/>
          <p:cNvGrpSpPr/>
          <p:nvPr/>
        </p:nvGrpSpPr>
        <p:grpSpPr>
          <a:xfrm>
            <a:off x="4122720" y="2025720"/>
            <a:ext cx="872280" cy="30960"/>
            <a:chOff x="4122720" y="2025720"/>
            <a:chExt cx="872280" cy="30960"/>
          </a:xfrm>
        </p:grpSpPr>
        <p:sp>
          <p:nvSpPr>
            <p:cNvPr id="154" name="Google Shape;159;p12"/>
            <p:cNvSpPr/>
            <p:nvPr/>
          </p:nvSpPr>
          <p:spPr>
            <a:xfrm>
              <a:off x="4122720" y="2041200"/>
              <a:ext cx="828720" cy="360"/>
            </a:xfrm>
            <a:custGeom>
              <a:avLst/>
              <a:gdLst/>
              <a:ahLst/>
              <a:cxnLst/>
              <a:rect l="l" t="t" r="r" b="b"/>
              <a:pathLst>
                <a:path w="829310" h="120000">
                  <a:moveTo>
                    <a:pt x="0" y="0"/>
                  </a:moveTo>
                  <a:lnTo>
                    <a:pt x="829049" y="0"/>
                  </a:lnTo>
                </a:path>
              </a:pathLst>
            </a:custGeom>
            <a:noFill/>
            <a:ln w="9525">
              <a:solidFill>
                <a:srgbClr val="59595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" name="Google Shape;160;p12"/>
            <p:cNvSpPr/>
            <p:nvPr/>
          </p:nvSpPr>
          <p:spPr>
            <a:xfrm>
              <a:off x="4951800" y="202572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0" y="0"/>
                  </a:lnTo>
                  <a:lnTo>
                    <a:pt x="43225" y="15732"/>
                  </a:lnTo>
                  <a:lnTo>
                    <a:pt x="0" y="31465"/>
                  </a:lnTo>
                  <a:close/>
                </a:path>
              </a:pathLst>
            </a:custGeom>
            <a:solidFill>
              <a:srgbClr val="595959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" name="Google Shape;161;p12"/>
            <p:cNvSpPr/>
            <p:nvPr/>
          </p:nvSpPr>
          <p:spPr>
            <a:xfrm>
              <a:off x="4951800" y="202572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43225" y="15732"/>
                  </a:lnTo>
                  <a:lnTo>
                    <a:pt x="0" y="0"/>
                  </a:lnTo>
                  <a:lnTo>
                    <a:pt x="0" y="31465"/>
                  </a:lnTo>
                  <a:close/>
                </a:path>
              </a:pathLst>
            </a:custGeom>
            <a:noFill/>
            <a:ln w="9525">
              <a:solidFill>
                <a:srgbClr val="59595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57" name="Google Shape;162;p12"/>
          <p:cNvSpPr/>
          <p:nvPr/>
        </p:nvSpPr>
        <p:spPr>
          <a:xfrm>
            <a:off x="5229720" y="2715120"/>
            <a:ext cx="275148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Necessários para Emissão do diploma</a:t>
            </a:r>
            <a:endParaRPr lang="pt-BR" sz="1200" b="0" strike="noStrike" spc="-1">
              <a:latin typeface="Arial"/>
            </a:endParaRPr>
          </a:p>
        </p:txBody>
      </p:sp>
      <p:sp>
        <p:nvSpPr>
          <p:cNvPr id="158" name="Google Shape;163;p12"/>
          <p:cNvSpPr/>
          <p:nvPr/>
        </p:nvSpPr>
        <p:spPr>
          <a:xfrm>
            <a:off x="5155097" y="2161937"/>
            <a:ext cx="3647880" cy="2403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065">
              <a:lnSpc>
                <a:spcPct val="139000"/>
              </a:lnSpc>
              <a:buNone/>
              <a:tabLst>
                <a:tab pos="0" algn="l"/>
              </a:tabLst>
            </a:pPr>
            <a:r>
              <a:rPr lang="pt-BR" sz="1200" b="0" strike="noStrike" spc="-1" dirty="0">
                <a:solidFill>
                  <a:srgbClr val="000000"/>
                </a:solidFill>
                <a:latin typeface="Cambria"/>
                <a:ea typeface="Cambria"/>
              </a:rPr>
              <a:t> Necessário para Agendamento da Defesa</a:t>
            </a:r>
            <a:endParaRPr lang="pt-BR" sz="1200" b="0" strike="noStrike" spc="-1" dirty="0">
              <a:latin typeface="Arial"/>
            </a:endParaRPr>
          </a:p>
        </p:txBody>
      </p:sp>
      <p:sp>
        <p:nvSpPr>
          <p:cNvPr id="159" name="Google Shape;164;p12"/>
          <p:cNvSpPr/>
          <p:nvPr/>
        </p:nvSpPr>
        <p:spPr>
          <a:xfrm>
            <a:off x="212760" y="3664440"/>
            <a:ext cx="8833320" cy="70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Portanto, o aluno pode efetuar o depósito de tais documentos no transcorrer do curso.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Quem fizer, estará desabonado da obrigação de apresentá-los no momento das solicitações acima descritas.</a:t>
            </a:r>
            <a:endParaRPr lang="pt-BR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47680"/>
          </a:xfrm>
          <a:prstGeom prst="rect">
            <a:avLst/>
          </a:prstGeom>
          <a:noFill/>
          <a:ln w="0">
            <a:noFill/>
          </a:ln>
        </p:spPr>
        <p:txBody>
          <a:bodyPr lIns="0" tIns="289080" rIns="0" bIns="0" anchor="t">
            <a:noAutofit/>
          </a:bodyPr>
          <a:lstStyle/>
          <a:p>
            <a:pPr marL="1209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Matrícula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61" name="Google Shape;170;p13"/>
          <p:cNvSpPr/>
          <p:nvPr/>
        </p:nvSpPr>
        <p:spPr>
          <a:xfrm>
            <a:off x="211680" y="1334880"/>
            <a:ext cx="4286160" cy="248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Aluno regular é aquele que possui vínculo com o Programa, apto a realizar todas as atividades referentes  ao  Mestrado  em  Engenharia  de Computação.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46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    matrícula    deverá    ser    requerida semestralmente, dentro do prazo estabelecido pela Coordenação do PPGComp via Sistemas FURG  (imagem  ao  lado).  O  orientador  deve estar ciente das disciplinas a serem cursadas pelo	aluno.</a:t>
            </a:r>
            <a:endParaRPr lang="pt-BR" sz="1500" b="0" strike="noStrike" spc="-1">
              <a:latin typeface="Arial"/>
            </a:endParaRPr>
          </a:p>
        </p:txBody>
      </p:sp>
      <p:grpSp>
        <p:nvGrpSpPr>
          <p:cNvPr id="162" name="Google Shape;171;p13"/>
          <p:cNvGrpSpPr/>
          <p:nvPr/>
        </p:nvGrpSpPr>
        <p:grpSpPr>
          <a:xfrm>
            <a:off x="5240160" y="3604320"/>
            <a:ext cx="481680" cy="30960"/>
            <a:chOff x="5240160" y="3604320"/>
            <a:chExt cx="481680" cy="30960"/>
          </a:xfrm>
        </p:grpSpPr>
        <p:sp>
          <p:nvSpPr>
            <p:cNvPr id="164" name="Google Shape;173;p13"/>
            <p:cNvSpPr/>
            <p:nvPr/>
          </p:nvSpPr>
          <p:spPr>
            <a:xfrm>
              <a:off x="5240160" y="3620160"/>
              <a:ext cx="438120" cy="360"/>
            </a:xfrm>
            <a:custGeom>
              <a:avLst/>
              <a:gdLst/>
              <a:ahLst/>
              <a:cxnLst/>
              <a:rect l="l" t="t" r="r" b="b"/>
              <a:pathLst>
                <a:path w="438785" h="120000">
                  <a:moveTo>
                    <a:pt x="0" y="0"/>
                  </a:moveTo>
                  <a:lnTo>
                    <a:pt x="438449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5" name="Google Shape;174;p13"/>
            <p:cNvSpPr/>
            <p:nvPr/>
          </p:nvSpPr>
          <p:spPr>
            <a:xfrm>
              <a:off x="5678640" y="360432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0" y="0"/>
                  </a:lnTo>
                  <a:lnTo>
                    <a:pt x="43225" y="15732"/>
                  </a:lnTo>
                  <a:lnTo>
                    <a:pt x="0" y="31465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6" name="Google Shape;175;p13"/>
            <p:cNvSpPr/>
            <p:nvPr/>
          </p:nvSpPr>
          <p:spPr>
            <a:xfrm>
              <a:off x="5678640" y="360432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43225" y="15732"/>
                  </a:lnTo>
                  <a:lnTo>
                    <a:pt x="0" y="0"/>
                  </a:lnTo>
                  <a:lnTo>
                    <a:pt x="0" y="31465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87D58E44-4ED6-52EA-A2F0-A6C1999BF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3064" y="1335542"/>
            <a:ext cx="3771900" cy="25812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47680"/>
          </a:xfrm>
          <a:prstGeom prst="rect">
            <a:avLst/>
          </a:prstGeom>
          <a:noFill/>
          <a:ln w="0">
            <a:noFill/>
          </a:ln>
        </p:spPr>
        <p:txBody>
          <a:bodyPr lIns="0" tIns="289080" rIns="0" bIns="0" anchor="t">
            <a:noAutofit/>
          </a:bodyPr>
          <a:lstStyle/>
          <a:p>
            <a:pPr marL="1209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Matrícula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68" name="Google Shape;181;p14"/>
          <p:cNvSpPr/>
          <p:nvPr/>
        </p:nvSpPr>
        <p:spPr>
          <a:xfrm>
            <a:off x="211680" y="1334880"/>
            <a:ext cx="5021640" cy="338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Matrícula complementar: ocorre quando um aluno do PPGComp  deseja  cursar  disciplina  de  outro  PPG  e vice-versa,  dentro  da  FURG.  O  pedido  deve  ser  via Sistemas FURG, conforme imagem ao lado. Nesse caso, o  interessado  não  precisa  participar  de  edital  de seleção de alunos especiais.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9"/>
              </a:spcBef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O  Aluno  especial  é  aquele  matriculado  apenas  em disciplina(s) isolada(s) do Programa de Pós-Graduação, não  possuindo,  portanto,  vínculo  com  qualquer programa  de  pós-graduação  da  FURG.  O  edital  de seleção  dispõe  sobre  o  prazo  para  matrícula  dos aprovados.</a:t>
            </a:r>
            <a:endParaRPr lang="pt-BR" sz="1500" b="0" strike="noStrike" spc="-1">
              <a:latin typeface="Arial"/>
            </a:endParaRPr>
          </a:p>
        </p:txBody>
      </p:sp>
      <p:grpSp>
        <p:nvGrpSpPr>
          <p:cNvPr id="169" name="Google Shape;182;p14"/>
          <p:cNvGrpSpPr/>
          <p:nvPr/>
        </p:nvGrpSpPr>
        <p:grpSpPr>
          <a:xfrm>
            <a:off x="5481720" y="1289160"/>
            <a:ext cx="3071520" cy="3609360"/>
            <a:chOff x="5481720" y="1289160"/>
            <a:chExt cx="3071520" cy="3609360"/>
          </a:xfrm>
        </p:grpSpPr>
        <p:pic>
          <p:nvPicPr>
            <p:cNvPr id="170" name="Google Shape;183;p14"/>
            <p:cNvPicPr/>
            <p:nvPr/>
          </p:nvPicPr>
          <p:blipFill>
            <a:blip r:embed="rId2"/>
            <a:stretch/>
          </p:blipFill>
          <p:spPr>
            <a:xfrm>
              <a:off x="5689080" y="1289160"/>
              <a:ext cx="2864160" cy="3609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1" name="Google Shape;184;p14"/>
            <p:cNvSpPr/>
            <p:nvPr/>
          </p:nvSpPr>
          <p:spPr>
            <a:xfrm>
              <a:off x="5481720" y="3373920"/>
              <a:ext cx="438120" cy="360"/>
            </a:xfrm>
            <a:custGeom>
              <a:avLst/>
              <a:gdLst/>
              <a:ahLst/>
              <a:cxnLst/>
              <a:rect l="l" t="t" r="r" b="b"/>
              <a:pathLst>
                <a:path w="438785" h="120000">
                  <a:moveTo>
                    <a:pt x="0" y="0"/>
                  </a:moveTo>
                  <a:lnTo>
                    <a:pt x="438449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2" name="Google Shape;185;p14"/>
            <p:cNvSpPr/>
            <p:nvPr/>
          </p:nvSpPr>
          <p:spPr>
            <a:xfrm>
              <a:off x="5920200" y="335808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0" y="0"/>
                  </a:lnTo>
                  <a:lnTo>
                    <a:pt x="43225" y="15732"/>
                  </a:lnTo>
                  <a:lnTo>
                    <a:pt x="0" y="31465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3" name="Google Shape;186;p14"/>
            <p:cNvSpPr/>
            <p:nvPr/>
          </p:nvSpPr>
          <p:spPr>
            <a:xfrm>
              <a:off x="5920200" y="335808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5"/>
                  </a:moveTo>
                  <a:lnTo>
                    <a:pt x="43225" y="15732"/>
                  </a:lnTo>
                  <a:lnTo>
                    <a:pt x="0" y="0"/>
                  </a:lnTo>
                  <a:lnTo>
                    <a:pt x="0" y="31465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869400"/>
          </a:xfrm>
          <a:prstGeom prst="rect">
            <a:avLst/>
          </a:prstGeom>
          <a:noFill/>
          <a:ln w="0">
            <a:noFill/>
          </a:ln>
        </p:spPr>
        <p:txBody>
          <a:bodyPr lIns="0" tIns="10800" rIns="0" bIns="0" anchor="t">
            <a:noAutofit/>
          </a:bodyPr>
          <a:lstStyle/>
          <a:p>
            <a:pPr marL="890280" indent="-80532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Pedido de agendamento de Qualif./Defesa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75" name="Google Shape;192;p15"/>
          <p:cNvSpPr/>
          <p:nvPr/>
        </p:nvSpPr>
        <p:spPr>
          <a:xfrm>
            <a:off x="213120" y="1173240"/>
            <a:ext cx="8714520" cy="372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O agendamento deve ser realizado com antecedência mínima de 15 dias da data da defesa ou qualificação. Na solicitação, deverá constar a banca examinadora, a ser composta por, no mínimo, três membros, sendo eles:</a:t>
            </a:r>
            <a:endParaRPr lang="pt-BR" sz="1500" b="0" strike="noStrike" spc="-1">
              <a:latin typeface="Arial"/>
            </a:endParaRPr>
          </a:p>
          <a:p>
            <a:pPr marL="1147320" indent="-220320">
              <a:lnSpc>
                <a:spcPct val="100000"/>
              </a:lnSpc>
              <a:spcBef>
                <a:spcPts val="1049"/>
              </a:spcBef>
              <a:buClr>
                <a:srgbClr val="000000"/>
              </a:buClr>
              <a:buFont typeface="Cambria"/>
              <a:buAutoNum type="alphaLcParenR"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o orientador (que preside a banca);</a:t>
            </a:r>
            <a:endParaRPr lang="pt-BR" sz="1500" b="0" strike="noStrike" spc="-1">
              <a:latin typeface="Arial"/>
            </a:endParaRPr>
          </a:p>
          <a:p>
            <a:pPr marL="1157040" indent="-2300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Cambria"/>
              <a:buAutoNum type="alphaLcParenR"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um docente da FURG;</a:t>
            </a:r>
            <a:endParaRPr lang="pt-BR" sz="1500" b="0" strike="noStrike" spc="-1">
              <a:latin typeface="Arial"/>
            </a:endParaRPr>
          </a:p>
          <a:p>
            <a:pPr marL="1134000" indent="-2070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Cambria"/>
              <a:buAutoNum type="alphaLcParenR"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um examinador externo à FURG.</a:t>
            </a:r>
            <a:endParaRPr lang="pt-BR" sz="15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239"/>
              </a:spcBef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6"/>
              </a:spcBef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A aprovação na Qualificação é um dos requisitos para a Defesa.</a:t>
            </a:r>
            <a:endParaRPr lang="pt-BR" sz="14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Quando presencial, a reserva de sala é feita pela Secretaria. Quando virtual, fica a cargo do Aluno e de seu Orientador informar o link da webconferência.</a:t>
            </a:r>
            <a:endParaRPr lang="pt-BR" sz="14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46"/>
              </a:spcBef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A Coordenação do PPGComp recomenda que a apresentação seja de 30 a 45 minutos. No entanto, fica a cargo do Orientador definir o tempo de apresentação. Exige-se que as perguntas da banca sejam realizadas em tempo igual ou maior ao tempo da apresentação.</a:t>
            </a:r>
            <a:endParaRPr lang="pt-BR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869400"/>
          </a:xfrm>
          <a:prstGeom prst="rect">
            <a:avLst/>
          </a:prstGeom>
          <a:noFill/>
          <a:ln w="0">
            <a:noFill/>
          </a:ln>
        </p:spPr>
        <p:txBody>
          <a:bodyPr lIns="0" tIns="10800" rIns="0" bIns="0" anchor="t">
            <a:noAutofit/>
          </a:bodyPr>
          <a:lstStyle/>
          <a:p>
            <a:pPr marL="983160" indent="-73404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Pedido de Cancelamento de matrícula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77" name="Google Shape;198;p16"/>
          <p:cNvSpPr/>
          <p:nvPr/>
        </p:nvSpPr>
        <p:spPr>
          <a:xfrm>
            <a:off x="327960" y="1295280"/>
            <a:ext cx="3938040" cy="161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É a solicitação cabível quando o aluno deseja cancelar a matrícula, ou seja, não ter mais vínculo com o PPGComp.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Depois de cancelada a matrícula, só passa a  ser  aluno  se  fizer  o  processo  seletivo novamente e for aprovado.</a:t>
            </a:r>
            <a:endParaRPr lang="pt-BR" sz="1500" b="0" strike="noStrike" spc="-1">
              <a:latin typeface="Arial"/>
            </a:endParaRPr>
          </a:p>
        </p:txBody>
      </p:sp>
      <p:grpSp>
        <p:nvGrpSpPr>
          <p:cNvPr id="178" name="Google Shape;199;p16"/>
          <p:cNvGrpSpPr/>
          <p:nvPr/>
        </p:nvGrpSpPr>
        <p:grpSpPr>
          <a:xfrm>
            <a:off x="4950000" y="249480"/>
            <a:ext cx="1808280" cy="845280"/>
            <a:chOff x="4950000" y="249480"/>
            <a:chExt cx="1808280" cy="845280"/>
          </a:xfrm>
        </p:grpSpPr>
        <p:sp>
          <p:nvSpPr>
            <p:cNvPr id="179" name="Google Shape;200;p16"/>
            <p:cNvSpPr/>
            <p:nvPr/>
          </p:nvSpPr>
          <p:spPr>
            <a:xfrm>
              <a:off x="4950000" y="249480"/>
              <a:ext cx="1735200" cy="781560"/>
            </a:xfrm>
            <a:custGeom>
              <a:avLst/>
              <a:gdLst/>
              <a:ahLst/>
              <a:cxnLst/>
              <a:rect l="l" t="t" r="r" b="b"/>
              <a:pathLst>
                <a:path w="1736090" h="782319">
                  <a:moveTo>
                    <a:pt x="1683364" y="782099"/>
                  </a:moveTo>
                  <a:lnTo>
                    <a:pt x="52134" y="782099"/>
                  </a:lnTo>
                  <a:lnTo>
                    <a:pt x="31841" y="778002"/>
                  </a:lnTo>
                  <a:lnTo>
                    <a:pt x="15269" y="766830"/>
                  </a:lnTo>
                  <a:lnTo>
                    <a:pt x="4097" y="750258"/>
                  </a:lnTo>
                  <a:lnTo>
                    <a:pt x="0" y="729965"/>
                  </a:lnTo>
                  <a:lnTo>
                    <a:pt x="0" y="52134"/>
                  </a:lnTo>
                  <a:lnTo>
                    <a:pt x="4097" y="31841"/>
                  </a:lnTo>
                  <a:lnTo>
                    <a:pt x="15269" y="15269"/>
                  </a:lnTo>
                  <a:lnTo>
                    <a:pt x="31841" y="4097"/>
                  </a:lnTo>
                  <a:lnTo>
                    <a:pt x="52134" y="0"/>
                  </a:lnTo>
                  <a:lnTo>
                    <a:pt x="1683364" y="0"/>
                  </a:lnTo>
                  <a:lnTo>
                    <a:pt x="1720229" y="15269"/>
                  </a:lnTo>
                  <a:lnTo>
                    <a:pt x="1735499" y="52134"/>
                  </a:lnTo>
                  <a:lnTo>
                    <a:pt x="1735499" y="729965"/>
                  </a:lnTo>
                  <a:lnTo>
                    <a:pt x="1731402" y="750258"/>
                  </a:lnTo>
                  <a:lnTo>
                    <a:pt x="1720230" y="766830"/>
                  </a:lnTo>
                  <a:lnTo>
                    <a:pt x="1703658" y="778002"/>
                  </a:lnTo>
                  <a:lnTo>
                    <a:pt x="1683364" y="782099"/>
                  </a:lnTo>
                  <a:close/>
                </a:path>
              </a:pathLst>
            </a:custGeom>
            <a:solidFill>
              <a:srgbClr val="3D85C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0" name="Google Shape;201;p16"/>
            <p:cNvSpPr/>
            <p:nvPr/>
          </p:nvSpPr>
          <p:spPr>
            <a:xfrm>
              <a:off x="5080680" y="381240"/>
              <a:ext cx="1677600" cy="713520"/>
            </a:xfrm>
            <a:custGeom>
              <a:avLst/>
              <a:gdLst/>
              <a:ahLst/>
              <a:cxnLst/>
              <a:rect l="l" t="t" r="r" b="b"/>
              <a:pathLst>
                <a:path w="1678304" h="714375">
                  <a:moveTo>
                    <a:pt x="0" y="47615"/>
                  </a:moveTo>
                  <a:lnTo>
                    <a:pt x="3741" y="29081"/>
                  </a:lnTo>
                  <a:lnTo>
                    <a:pt x="13946" y="13946"/>
                  </a:lnTo>
                  <a:lnTo>
                    <a:pt x="29081" y="3741"/>
                  </a:lnTo>
                  <a:lnTo>
                    <a:pt x="47615" y="0"/>
                  </a:lnTo>
                  <a:lnTo>
                    <a:pt x="1630584" y="0"/>
                  </a:lnTo>
                  <a:lnTo>
                    <a:pt x="1670200" y="21198"/>
                  </a:lnTo>
                  <a:lnTo>
                    <a:pt x="1678200" y="47615"/>
                  </a:lnTo>
                  <a:lnTo>
                    <a:pt x="1678200" y="666684"/>
                  </a:lnTo>
                  <a:lnTo>
                    <a:pt x="1674458" y="685218"/>
                  </a:lnTo>
                  <a:lnTo>
                    <a:pt x="1664254" y="700353"/>
                  </a:lnTo>
                  <a:lnTo>
                    <a:pt x="1649118" y="710558"/>
                  </a:lnTo>
                  <a:lnTo>
                    <a:pt x="1630584" y="714300"/>
                  </a:lnTo>
                  <a:lnTo>
                    <a:pt x="47615" y="714300"/>
                  </a:lnTo>
                  <a:lnTo>
                    <a:pt x="29081" y="710558"/>
                  </a:lnTo>
                  <a:lnTo>
                    <a:pt x="13946" y="700353"/>
                  </a:lnTo>
                  <a:lnTo>
                    <a:pt x="3741" y="685218"/>
                  </a:lnTo>
                  <a:lnTo>
                    <a:pt x="0" y="666684"/>
                  </a:lnTo>
                  <a:lnTo>
                    <a:pt x="0" y="47615"/>
                  </a:lnTo>
                  <a:close/>
                </a:path>
              </a:pathLst>
            </a:custGeom>
            <a:noFill/>
            <a:ln w="28550">
              <a:solidFill>
                <a:srgbClr val="063763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81" name="Google Shape;202;p16"/>
          <p:cNvSpPr/>
          <p:nvPr/>
        </p:nvSpPr>
        <p:spPr>
          <a:xfrm>
            <a:off x="4723560" y="458640"/>
            <a:ext cx="1950840" cy="130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0800" rIns="0" bIns="0" anchor="t">
            <a:spAutoFit/>
          </a:bodyPr>
          <a:lstStyle/>
          <a:p>
            <a:pPr marL="391680" indent="1803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FFFFFF"/>
                </a:solidFill>
                <a:latin typeface="Arial"/>
                <a:ea typeface="Arial"/>
              </a:rPr>
              <a:t>Pedido de trancamento</a:t>
            </a:r>
            <a:endParaRPr lang="pt-BR" sz="1800" b="0" strike="noStrike" spc="-1">
              <a:latin typeface="Arial"/>
            </a:endParaRPr>
          </a:p>
          <a:p>
            <a:pPr marL="12600" indent="180360">
              <a:lnSpc>
                <a:spcPct val="108000"/>
              </a:lnSpc>
              <a:spcBef>
                <a:spcPts val="2010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É	permitido	ao trancamento,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82" name="Google Shape;203;p16"/>
          <p:cNvSpPr/>
          <p:nvPr/>
        </p:nvSpPr>
        <p:spPr>
          <a:xfrm>
            <a:off x="6929640" y="1264320"/>
            <a:ext cx="916920" cy="505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9880" indent="-17640">
              <a:lnSpc>
                <a:spcPct val="108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estudante desde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83" name="Google Shape;204;p16"/>
          <p:cNvSpPr/>
          <p:nvPr/>
        </p:nvSpPr>
        <p:spPr>
          <a:xfrm>
            <a:off x="8143200" y="1264320"/>
            <a:ext cx="759240" cy="50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1680" rIns="0" bIns="0" anchor="t">
            <a:sp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solicitar</a:t>
            </a:r>
            <a:endParaRPr lang="pt-BR" sz="15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50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que: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84" name="Google Shape;205;p16"/>
          <p:cNvSpPr/>
          <p:nvPr/>
        </p:nvSpPr>
        <p:spPr>
          <a:xfrm>
            <a:off x="4723560" y="1778760"/>
            <a:ext cx="4177080" cy="240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-  o aluno não esteja no primeiro ou no último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85" name="Google Shape;206;p16"/>
          <p:cNvSpPr/>
          <p:nvPr/>
        </p:nvSpPr>
        <p:spPr>
          <a:xfrm>
            <a:off x="6558120" y="2007360"/>
            <a:ext cx="2345760" cy="50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1680" rIns="0" bIns="0" anchor="t">
            <a:sp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do	curso;</a:t>
            </a:r>
            <a:endParaRPr lang="pt-BR" sz="15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50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pelo	Orientador	e	pela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86" name="Google Shape;207;p16"/>
          <p:cNvSpPr/>
          <p:nvPr/>
        </p:nvSpPr>
        <p:spPr>
          <a:xfrm>
            <a:off x="4723560" y="2007360"/>
            <a:ext cx="1713960" cy="99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168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semestre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8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-	seja	autorizado Coordenação.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87" name="Google Shape;208;p16"/>
          <p:cNvSpPr/>
          <p:nvPr/>
        </p:nvSpPr>
        <p:spPr>
          <a:xfrm>
            <a:off x="4723560" y="2855160"/>
            <a:ext cx="4178880" cy="172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just">
              <a:lnSpc>
                <a:spcPct val="108000"/>
              </a:lnSpc>
              <a:buNone/>
              <a:tabLst>
                <a:tab pos="0" algn="l"/>
              </a:tabLst>
            </a:pPr>
            <a:endParaRPr lang="pt-BR" sz="1800" b="0" strike="noStrike" spc="-1">
              <a:latin typeface="Arial"/>
            </a:endParaRPr>
          </a:p>
          <a:p>
            <a:pPr marL="12600" algn="just">
              <a:lnSpc>
                <a:spcPct val="108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Pode  ser  GERAL  (aplicável  a  todas  as disciplinas  do  semestre)  ou  DE  DISCIPLINA (aplicável a uma disciplina específica).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35"/>
              </a:spcBef>
              <a:buNone/>
              <a:tabLst>
                <a:tab pos="0" algn="l"/>
              </a:tabLst>
            </a:pPr>
            <a:endParaRPr lang="pt-BR" sz="1500" b="0" strike="noStrike" spc="-1">
              <a:latin typeface="Arial"/>
            </a:endParaRPr>
          </a:p>
          <a:p>
            <a:pPr marL="8820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Não suspende o prazo para conclusão do curso.</a:t>
            </a:r>
            <a:endParaRPr lang="pt-BR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869400"/>
          </a:xfrm>
          <a:prstGeom prst="rect">
            <a:avLst/>
          </a:prstGeom>
          <a:noFill/>
          <a:ln w="0">
            <a:noFill/>
          </a:ln>
        </p:spPr>
        <p:txBody>
          <a:bodyPr lIns="0" tIns="10800" rIns="0" bIns="0" anchor="t">
            <a:noAutofit/>
          </a:bodyPr>
          <a:lstStyle/>
          <a:p>
            <a:pPr marL="1403280" indent="-1227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Pedido de Prorrogação de Prazo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89" name="Google Shape;214;p17"/>
          <p:cNvSpPr/>
          <p:nvPr/>
        </p:nvSpPr>
        <p:spPr>
          <a:xfrm>
            <a:off x="315000" y="1122840"/>
            <a:ext cx="3938760" cy="54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Se o aluno NÃO defendeu no prazo de 24 meses	a	contar	também	do	mês	de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90" name="Google Shape;215;p17"/>
          <p:cNvSpPr/>
          <p:nvPr/>
        </p:nvSpPr>
        <p:spPr>
          <a:xfrm>
            <a:off x="315000" y="1694160"/>
            <a:ext cx="3935520" cy="240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ingresso	no	curso,	deverá	solicitar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91" name="Google Shape;216;p17"/>
          <p:cNvSpPr/>
          <p:nvPr/>
        </p:nvSpPr>
        <p:spPr>
          <a:xfrm>
            <a:off x="315000" y="1827720"/>
            <a:ext cx="3939480" cy="277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46160" rIns="0" bIns="0" anchor="t">
            <a:spAutoFit/>
          </a:bodyPr>
          <a:lstStyle/>
          <a:p>
            <a:pPr marL="1260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prorrogação do prazo.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O pedido deve ser feito com antecedência mínima  de  1  mês  do  mês-fim  e  poderá prorrogar  o  prazo  por  até  3  meses  (as opções são de 1, 2 ou 3 meses).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16000"/>
              </a:lnSpc>
              <a:spcBef>
                <a:spcPts val="746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São admitidas, no máximo, 2 prorrogações de até 3 meses cada. O pedido deve ser justificado  e  contar  com  a  anuência  do orientador.</a:t>
            </a:r>
            <a:endParaRPr lang="pt-BR" sz="15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1049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FFFFFF"/>
                </a:solidFill>
                <a:latin typeface="Cambria"/>
                <a:ea typeface="Cambria"/>
              </a:rPr>
              <a:t>Segundo o Novo Regimento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192" name="Google Shape;217;p17"/>
          <p:cNvSpPr/>
          <p:nvPr/>
        </p:nvSpPr>
        <p:spPr>
          <a:xfrm>
            <a:off x="4767480" y="1114920"/>
            <a:ext cx="4177080" cy="136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4616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Possui alguma sugestão?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16000"/>
              </a:lnSpc>
              <a:spcBef>
                <a:spcPts val="751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Deseja solicitar algo que não está listado e também não é realizado via Processo?</a:t>
            </a:r>
            <a:endParaRPr lang="pt-BR" sz="15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049"/>
              </a:spcBef>
              <a:buNone/>
              <a:tabLst>
                <a:tab pos="0" algn="l"/>
              </a:tabLst>
            </a:pP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Aqui é o lugar!</a:t>
            </a:r>
            <a:endParaRPr lang="pt-BR" sz="1500" b="0" strike="noStrike" spc="-1">
              <a:latin typeface="Arial"/>
            </a:endParaRPr>
          </a:p>
        </p:txBody>
      </p:sp>
      <p:grpSp>
        <p:nvGrpSpPr>
          <p:cNvPr id="193" name="Google Shape;218;p17"/>
          <p:cNvGrpSpPr/>
          <p:nvPr/>
        </p:nvGrpSpPr>
        <p:grpSpPr>
          <a:xfrm>
            <a:off x="4740120" y="229320"/>
            <a:ext cx="3675600" cy="786960"/>
            <a:chOff x="4740120" y="229320"/>
            <a:chExt cx="3675600" cy="786960"/>
          </a:xfrm>
        </p:grpSpPr>
        <p:sp>
          <p:nvSpPr>
            <p:cNvPr id="194" name="Google Shape;219;p17"/>
            <p:cNvSpPr/>
            <p:nvPr/>
          </p:nvSpPr>
          <p:spPr>
            <a:xfrm>
              <a:off x="4740120" y="229320"/>
              <a:ext cx="3585240" cy="697680"/>
            </a:xfrm>
            <a:custGeom>
              <a:avLst/>
              <a:gdLst/>
              <a:ahLst/>
              <a:cxnLst/>
              <a:rect l="l" t="t" r="r" b="b"/>
              <a:pathLst>
                <a:path w="3585845" h="698500">
                  <a:moveTo>
                    <a:pt x="3539044" y="698399"/>
                  </a:moveTo>
                  <a:lnTo>
                    <a:pt x="46555" y="698399"/>
                  </a:lnTo>
                  <a:lnTo>
                    <a:pt x="28433" y="694741"/>
                  </a:lnTo>
                  <a:lnTo>
                    <a:pt x="13635" y="684764"/>
                  </a:lnTo>
                  <a:lnTo>
                    <a:pt x="3658" y="669966"/>
                  </a:lnTo>
                  <a:lnTo>
                    <a:pt x="0" y="651844"/>
                  </a:lnTo>
                  <a:lnTo>
                    <a:pt x="0" y="46555"/>
                  </a:lnTo>
                  <a:lnTo>
                    <a:pt x="3658" y="28433"/>
                  </a:lnTo>
                  <a:lnTo>
                    <a:pt x="13635" y="13635"/>
                  </a:lnTo>
                  <a:lnTo>
                    <a:pt x="28433" y="3658"/>
                  </a:lnTo>
                  <a:lnTo>
                    <a:pt x="46555" y="0"/>
                  </a:lnTo>
                  <a:lnTo>
                    <a:pt x="3539044" y="0"/>
                  </a:lnTo>
                  <a:lnTo>
                    <a:pt x="3577778" y="20726"/>
                  </a:lnTo>
                  <a:lnTo>
                    <a:pt x="3585599" y="46555"/>
                  </a:lnTo>
                  <a:lnTo>
                    <a:pt x="3585599" y="651844"/>
                  </a:lnTo>
                  <a:lnTo>
                    <a:pt x="3581941" y="669966"/>
                  </a:lnTo>
                  <a:lnTo>
                    <a:pt x="3571964" y="684764"/>
                  </a:lnTo>
                  <a:lnTo>
                    <a:pt x="3557165" y="694741"/>
                  </a:lnTo>
                  <a:lnTo>
                    <a:pt x="3539044" y="698399"/>
                  </a:lnTo>
                  <a:close/>
                </a:path>
              </a:pathLst>
            </a:custGeom>
            <a:solidFill>
              <a:srgbClr val="3D85C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" name="Google Shape;220;p17"/>
            <p:cNvSpPr/>
            <p:nvPr/>
          </p:nvSpPr>
          <p:spPr>
            <a:xfrm>
              <a:off x="4830480" y="318600"/>
              <a:ext cx="3585240" cy="697680"/>
            </a:xfrm>
            <a:custGeom>
              <a:avLst/>
              <a:gdLst/>
              <a:ahLst/>
              <a:cxnLst/>
              <a:rect l="l" t="t" r="r" b="b"/>
              <a:pathLst>
                <a:path w="3585845" h="698500">
                  <a:moveTo>
                    <a:pt x="0" y="46555"/>
                  </a:moveTo>
                  <a:lnTo>
                    <a:pt x="3658" y="28433"/>
                  </a:lnTo>
                  <a:lnTo>
                    <a:pt x="13635" y="13635"/>
                  </a:lnTo>
                  <a:lnTo>
                    <a:pt x="28433" y="3658"/>
                  </a:lnTo>
                  <a:lnTo>
                    <a:pt x="46554" y="0"/>
                  </a:lnTo>
                  <a:lnTo>
                    <a:pt x="3539044" y="0"/>
                  </a:lnTo>
                  <a:lnTo>
                    <a:pt x="3577777" y="20726"/>
                  </a:lnTo>
                  <a:lnTo>
                    <a:pt x="3585600" y="46555"/>
                  </a:lnTo>
                  <a:lnTo>
                    <a:pt x="3585600" y="651844"/>
                  </a:lnTo>
                  <a:lnTo>
                    <a:pt x="3581941" y="669966"/>
                  </a:lnTo>
                  <a:lnTo>
                    <a:pt x="3571964" y="684764"/>
                  </a:lnTo>
                  <a:lnTo>
                    <a:pt x="3557165" y="694741"/>
                  </a:lnTo>
                  <a:lnTo>
                    <a:pt x="3539044" y="698400"/>
                  </a:lnTo>
                  <a:lnTo>
                    <a:pt x="46554" y="698400"/>
                  </a:lnTo>
                  <a:lnTo>
                    <a:pt x="28433" y="694741"/>
                  </a:lnTo>
                  <a:lnTo>
                    <a:pt x="13635" y="684764"/>
                  </a:lnTo>
                  <a:lnTo>
                    <a:pt x="3658" y="669966"/>
                  </a:lnTo>
                  <a:lnTo>
                    <a:pt x="0" y="651844"/>
                  </a:lnTo>
                  <a:lnTo>
                    <a:pt x="0" y="46555"/>
                  </a:lnTo>
                  <a:close/>
                </a:path>
              </a:pathLst>
            </a:custGeom>
            <a:noFill/>
            <a:ln w="28550">
              <a:solidFill>
                <a:srgbClr val="063763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6" name="Google Shape;221;p17"/>
          <p:cNvSpPr/>
          <p:nvPr/>
        </p:nvSpPr>
        <p:spPr>
          <a:xfrm>
            <a:off x="5202360" y="330120"/>
            <a:ext cx="2841480" cy="559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0800" rIns="0" bIns="0" anchor="t">
            <a:spAutoFit/>
          </a:bodyPr>
          <a:lstStyle/>
          <a:p>
            <a:pPr marL="678240" indent="-66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FFFFFF"/>
                </a:solidFill>
                <a:latin typeface="Arial"/>
                <a:ea typeface="Arial"/>
              </a:rPr>
              <a:t>Sugestões e Pedidos de informações</a:t>
            </a:r>
            <a:endParaRPr lang="pt-BR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960480"/>
          </a:xfrm>
          <a:prstGeom prst="rect">
            <a:avLst/>
          </a:prstGeom>
          <a:noFill/>
          <a:ln w="0">
            <a:noFill/>
          </a:ln>
        </p:spPr>
        <p:txBody>
          <a:bodyPr lIns="0" tIns="101880" rIns="0" bIns="0" anchor="t">
            <a:noAutofit/>
          </a:bodyPr>
          <a:lstStyle/>
          <a:p>
            <a:pPr marL="60084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000" b="0" strike="noStrike" spc="-1">
                <a:solidFill>
                  <a:srgbClr val="000000"/>
                </a:solidFill>
                <a:latin typeface="Arial"/>
                <a:ea typeface="Arial"/>
              </a:rPr>
              <a:t>Bônus: AVA</a:t>
            </a:r>
            <a:endParaRPr lang="pt-BR" sz="3000" b="0" strike="noStrike" spc="-1">
              <a:latin typeface="Arial"/>
            </a:endParaRPr>
          </a:p>
        </p:txBody>
      </p:sp>
      <p:sp>
        <p:nvSpPr>
          <p:cNvPr id="198" name="Google Shape;227;p18"/>
          <p:cNvSpPr/>
          <p:nvPr/>
        </p:nvSpPr>
        <p:spPr>
          <a:xfrm>
            <a:off x="5381640" y="1449360"/>
            <a:ext cx="3439080" cy="358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2320" rIns="0" bIns="0" anchor="t">
            <a:spAutoFit/>
          </a:bodyPr>
          <a:lstStyle/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AVA FURG é o Ambiente Virtual de Aprendizagem da FURG.</a:t>
            </a:r>
            <a:endParaRPr lang="pt-BR" sz="17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0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Acesse o Sistema pelo endereço: </a:t>
            </a:r>
            <a:r>
              <a:rPr lang="pt-BR" sz="17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https://ava.furg.br/</a:t>
            </a:r>
            <a:endParaRPr lang="pt-BR" sz="17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6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Aluno, indique o seu número de matrícula no campo “Usuário”.</a:t>
            </a:r>
            <a:endParaRPr lang="pt-BR" sz="17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0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Quando for o primeiro acesso, a senha  de  acesso  será  o  seu número de CPF.</a:t>
            </a:r>
            <a:endParaRPr lang="pt-BR" sz="1700" b="0" strike="noStrike" spc="-1">
              <a:latin typeface="Arial"/>
            </a:endParaRPr>
          </a:p>
        </p:txBody>
      </p:sp>
      <p:pic>
        <p:nvPicPr>
          <p:cNvPr id="199" name="Google Shape;228;p18"/>
          <p:cNvPicPr/>
          <p:nvPr/>
        </p:nvPicPr>
        <p:blipFill>
          <a:blip r:embed="rId3"/>
          <a:stretch/>
        </p:blipFill>
        <p:spPr>
          <a:xfrm>
            <a:off x="892080" y="1824120"/>
            <a:ext cx="3846240" cy="2400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61;p2"/>
          <p:cNvGrpSpPr/>
          <p:nvPr/>
        </p:nvGrpSpPr>
        <p:grpSpPr>
          <a:xfrm>
            <a:off x="367200" y="157680"/>
            <a:ext cx="1807920" cy="845280"/>
            <a:chOff x="367200" y="157680"/>
            <a:chExt cx="1807920" cy="845280"/>
          </a:xfrm>
        </p:grpSpPr>
        <p:sp>
          <p:nvSpPr>
            <p:cNvPr id="94" name="Google Shape;62;p2"/>
            <p:cNvSpPr/>
            <p:nvPr/>
          </p:nvSpPr>
          <p:spPr>
            <a:xfrm>
              <a:off x="367200" y="157680"/>
              <a:ext cx="1735200" cy="781560"/>
            </a:xfrm>
            <a:custGeom>
              <a:avLst/>
              <a:gdLst/>
              <a:ahLst/>
              <a:cxnLst/>
              <a:rect l="l" t="t" r="r" b="b"/>
              <a:pathLst>
                <a:path w="1736089" h="782319">
                  <a:moveTo>
                    <a:pt x="1683365" y="782099"/>
                  </a:moveTo>
                  <a:lnTo>
                    <a:pt x="52134" y="782099"/>
                  </a:lnTo>
                  <a:lnTo>
                    <a:pt x="31841" y="778002"/>
                  </a:lnTo>
                  <a:lnTo>
                    <a:pt x="15269" y="766830"/>
                  </a:lnTo>
                  <a:lnTo>
                    <a:pt x="4097" y="750258"/>
                  </a:lnTo>
                  <a:lnTo>
                    <a:pt x="0" y="729965"/>
                  </a:lnTo>
                  <a:lnTo>
                    <a:pt x="0" y="52134"/>
                  </a:lnTo>
                  <a:lnTo>
                    <a:pt x="4097" y="31841"/>
                  </a:lnTo>
                  <a:lnTo>
                    <a:pt x="15269" y="15269"/>
                  </a:lnTo>
                  <a:lnTo>
                    <a:pt x="31841" y="4097"/>
                  </a:lnTo>
                  <a:lnTo>
                    <a:pt x="52134" y="0"/>
                  </a:lnTo>
                  <a:lnTo>
                    <a:pt x="1683365" y="0"/>
                  </a:lnTo>
                  <a:lnTo>
                    <a:pt x="1720229" y="15269"/>
                  </a:lnTo>
                  <a:lnTo>
                    <a:pt x="1735499" y="52134"/>
                  </a:lnTo>
                  <a:lnTo>
                    <a:pt x="1735499" y="729965"/>
                  </a:lnTo>
                  <a:lnTo>
                    <a:pt x="1731402" y="750258"/>
                  </a:lnTo>
                  <a:lnTo>
                    <a:pt x="1720230" y="766830"/>
                  </a:lnTo>
                  <a:lnTo>
                    <a:pt x="1703658" y="778002"/>
                  </a:lnTo>
                  <a:lnTo>
                    <a:pt x="1683365" y="782099"/>
                  </a:lnTo>
                  <a:close/>
                </a:path>
              </a:pathLst>
            </a:custGeom>
            <a:solidFill>
              <a:srgbClr val="3D85C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" name="Google Shape;63;p2"/>
            <p:cNvSpPr/>
            <p:nvPr/>
          </p:nvSpPr>
          <p:spPr>
            <a:xfrm>
              <a:off x="497520" y="289440"/>
              <a:ext cx="1677600" cy="713520"/>
            </a:xfrm>
            <a:custGeom>
              <a:avLst/>
              <a:gdLst/>
              <a:ahLst/>
              <a:cxnLst/>
              <a:rect l="l" t="t" r="r" b="b"/>
              <a:pathLst>
                <a:path w="1678305" h="714375">
                  <a:moveTo>
                    <a:pt x="0" y="47615"/>
                  </a:moveTo>
                  <a:lnTo>
                    <a:pt x="3741" y="29081"/>
                  </a:lnTo>
                  <a:lnTo>
                    <a:pt x="13946" y="13946"/>
                  </a:lnTo>
                  <a:lnTo>
                    <a:pt x="29081" y="3741"/>
                  </a:lnTo>
                  <a:lnTo>
                    <a:pt x="47615" y="0"/>
                  </a:lnTo>
                  <a:lnTo>
                    <a:pt x="1630584" y="0"/>
                  </a:lnTo>
                  <a:lnTo>
                    <a:pt x="1670200" y="21198"/>
                  </a:lnTo>
                  <a:lnTo>
                    <a:pt x="1678199" y="47615"/>
                  </a:lnTo>
                  <a:lnTo>
                    <a:pt x="1678199" y="666684"/>
                  </a:lnTo>
                  <a:lnTo>
                    <a:pt x="1674458" y="685218"/>
                  </a:lnTo>
                  <a:lnTo>
                    <a:pt x="1664253" y="700353"/>
                  </a:lnTo>
                  <a:lnTo>
                    <a:pt x="1649118" y="710558"/>
                  </a:lnTo>
                  <a:lnTo>
                    <a:pt x="1630584" y="714300"/>
                  </a:lnTo>
                  <a:lnTo>
                    <a:pt x="47615" y="714300"/>
                  </a:lnTo>
                  <a:lnTo>
                    <a:pt x="29081" y="710558"/>
                  </a:lnTo>
                  <a:lnTo>
                    <a:pt x="13946" y="700353"/>
                  </a:lnTo>
                  <a:lnTo>
                    <a:pt x="3741" y="685218"/>
                  </a:lnTo>
                  <a:lnTo>
                    <a:pt x="0" y="666684"/>
                  </a:lnTo>
                  <a:lnTo>
                    <a:pt x="0" y="47615"/>
                  </a:lnTo>
                  <a:close/>
                </a:path>
              </a:pathLst>
            </a:custGeom>
            <a:noFill/>
            <a:ln w="28550">
              <a:solidFill>
                <a:srgbClr val="063763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969480"/>
          </a:xfrm>
          <a:prstGeom prst="rect">
            <a:avLst/>
          </a:prstGeom>
          <a:noFill/>
          <a:ln w="0">
            <a:noFill/>
          </a:ln>
        </p:spPr>
        <p:txBody>
          <a:bodyPr lIns="0" tIns="110880" rIns="0" bIns="0" anchor="t">
            <a:noAutofit/>
          </a:bodyPr>
          <a:lstStyle/>
          <a:p>
            <a:pPr marL="363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000" b="0" strike="noStrike" spc="-1">
                <a:solidFill>
                  <a:srgbClr val="FFFFFF"/>
                </a:solidFill>
                <a:latin typeface="Arial"/>
                <a:ea typeface="Arial"/>
              </a:rPr>
              <a:t>Índice</a:t>
            </a:r>
            <a:endParaRPr lang="pt-BR" sz="30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15520" y="1479240"/>
            <a:ext cx="2981160" cy="290520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>
              <a:lnSpc>
                <a:spcPct val="148000"/>
              </a:lnSpc>
              <a:buNone/>
              <a:tabLst>
                <a:tab pos="0" algn="l"/>
              </a:tabLst>
            </a:pP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Onde solicitar?</a:t>
            </a:r>
            <a:r>
              <a:rPr lang="pt-BR" sz="1600" b="0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Acúmulo de rendimentos para bolsistas</a:t>
            </a:r>
            <a:endParaRPr lang="pt-BR" sz="16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48000"/>
              </a:lnSpc>
              <a:buNone/>
              <a:tabLst>
                <a:tab pos="0" algn="l"/>
              </a:tabLst>
            </a:pP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Aproveitamento de disciplinas</a:t>
            </a:r>
            <a:r>
              <a:rPr lang="pt-BR" sz="1600" b="0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Auxílio ao Estudante - PROAP</a:t>
            </a:r>
            <a:r>
              <a:rPr lang="pt-BR" sz="1600" b="0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Bolsista DS - Parecer semestral</a:t>
            </a:r>
            <a:r>
              <a:rPr lang="pt-BR" sz="1600" b="0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Cadastro de Coorientador</a:t>
            </a:r>
            <a:r>
              <a:rPr lang="pt-BR" sz="1600" b="0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Emissão de Diploma</a:t>
            </a:r>
            <a:endParaRPr lang="pt-BR" sz="16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48000"/>
              </a:lnSpc>
              <a:buNone/>
              <a:tabLst>
                <a:tab pos="0" algn="l"/>
              </a:tabLst>
            </a:pP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Entrega de Atas e Certificados</a:t>
            </a:r>
            <a:r>
              <a:rPr lang="pt-BR" sz="1600" b="0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Matrícula</a:t>
            </a:r>
            <a:endParaRPr lang="pt-BR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Google Shape;66;p2"/>
          <p:cNvSpPr/>
          <p:nvPr/>
        </p:nvSpPr>
        <p:spPr>
          <a:xfrm>
            <a:off x="4860000" y="1479240"/>
            <a:ext cx="3715920" cy="2174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48000"/>
              </a:lnSpc>
              <a:buNone/>
              <a:tabLst>
                <a:tab pos="0" algn="l"/>
              </a:tabLst>
            </a:pPr>
            <a:r>
              <a:rPr lang="pt-BR" sz="16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</a:rPr>
              <a:t>Pedido de Agendamento de Qualif./Defesa</a:t>
            </a:r>
            <a:r>
              <a:rPr lang="pt-BR" sz="16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</a:rPr>
              <a:t>Pedido de Cancelamento de Matrícula</a:t>
            </a:r>
            <a:r>
              <a:rPr lang="pt-BR" sz="16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</a:rPr>
              <a:t>Pedido de Prorrogação</a:t>
            </a:r>
            <a:endParaRPr lang="pt-BR" sz="1600" b="0" strike="noStrike" spc="-1">
              <a:latin typeface="Arial"/>
            </a:endParaRPr>
          </a:p>
          <a:p>
            <a:pPr marL="12600">
              <a:lnSpc>
                <a:spcPct val="148000"/>
              </a:lnSpc>
              <a:buNone/>
              <a:tabLst>
                <a:tab pos="0" algn="l"/>
              </a:tabLst>
            </a:pPr>
            <a:r>
              <a:rPr lang="pt-BR" sz="16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</a:rPr>
              <a:t>Pedido de Trancamento</a:t>
            </a:r>
            <a:r>
              <a:rPr lang="pt-BR" sz="16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</a:rPr>
              <a:t>Sugestões/Pedido de Informações</a:t>
            </a:r>
            <a:r>
              <a:rPr lang="pt-BR" sz="16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6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</a:rPr>
              <a:t>Bônus: AVA</a:t>
            </a:r>
            <a:endParaRPr lang="pt-BR" sz="16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930"/>
              </a:spcBef>
              <a:buNone/>
              <a:tabLst>
                <a:tab pos="0" algn="l"/>
              </a:tabLst>
            </a:pPr>
            <a:r>
              <a:rPr lang="pt-BR" sz="16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</a:rPr>
              <a:t>Informações úteis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99" name="Google Shape;67;p2"/>
          <p:cNvSpPr/>
          <p:nvPr/>
        </p:nvSpPr>
        <p:spPr>
          <a:xfrm>
            <a:off x="0" y="4816800"/>
            <a:ext cx="9143280" cy="326160"/>
          </a:xfrm>
          <a:custGeom>
            <a:avLst/>
            <a:gdLst/>
            <a:ahLst/>
            <a:cxnLst/>
            <a:rect l="l" t="t" r="r" b="b"/>
            <a:pathLst>
              <a:path w="9144000" h="327025">
                <a:moveTo>
                  <a:pt x="0" y="0"/>
                </a:moveTo>
                <a:lnTo>
                  <a:pt x="9143999" y="0"/>
                </a:lnTo>
                <a:lnTo>
                  <a:pt x="9143999" y="326674"/>
                </a:lnTo>
                <a:lnTo>
                  <a:pt x="0" y="326674"/>
                </a:lnTo>
                <a:lnTo>
                  <a:pt x="0" y="0"/>
                </a:lnTo>
                <a:close/>
              </a:path>
            </a:pathLst>
          </a:custGeom>
          <a:solidFill>
            <a:srgbClr val="3D85C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960480"/>
          </a:xfrm>
          <a:prstGeom prst="rect">
            <a:avLst/>
          </a:prstGeom>
          <a:noFill/>
          <a:ln w="0">
            <a:noFill/>
          </a:ln>
        </p:spPr>
        <p:txBody>
          <a:bodyPr lIns="0" tIns="101880" rIns="0" bIns="0" anchor="t">
            <a:noAutofit/>
          </a:bodyPr>
          <a:lstStyle/>
          <a:p>
            <a:pPr marL="60084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000" b="0" strike="noStrike" spc="-1">
                <a:solidFill>
                  <a:srgbClr val="000000"/>
                </a:solidFill>
                <a:latin typeface="Arial"/>
                <a:ea typeface="Arial"/>
              </a:rPr>
              <a:t>Bônus: AVA</a:t>
            </a:r>
            <a:endParaRPr lang="pt-BR" sz="3000" b="0" strike="noStrike" spc="-1">
              <a:latin typeface="Arial"/>
            </a:endParaRPr>
          </a:p>
        </p:txBody>
      </p:sp>
      <p:sp>
        <p:nvSpPr>
          <p:cNvPr id="201" name="Google Shape;234;p19"/>
          <p:cNvSpPr/>
          <p:nvPr/>
        </p:nvSpPr>
        <p:spPr>
          <a:xfrm>
            <a:off x="5381640" y="1449360"/>
            <a:ext cx="3438360" cy="377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2320" rIns="0" bIns="0" anchor="t">
            <a:spAutoFit/>
          </a:bodyPr>
          <a:lstStyle/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Depois de logar, é apresentada a relação  dos  Cursos  aos  quais você está vinculado.</a:t>
            </a:r>
            <a:endParaRPr lang="pt-BR" sz="17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4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Importante: o aluno só constará como   vinculado   à   disciplina depois que estiver matriculado e realizar  o  primeiro  acesso  na plataforma.</a:t>
            </a:r>
            <a:endParaRPr lang="pt-BR" sz="1700" b="0" strike="noStrike" spc="-1">
              <a:latin typeface="Arial"/>
            </a:endParaRPr>
          </a:p>
          <a:p>
            <a:pPr marL="469440" indent="-358920">
              <a:lnSpc>
                <a:spcPct val="100000"/>
              </a:lnSpc>
              <a:spcBef>
                <a:spcPts val="1925"/>
              </a:spcBef>
              <a:buClr>
                <a:srgbClr val="000000"/>
              </a:buClr>
              <a:buFont typeface="Helvetica Neue"/>
              <a:buChar char="●"/>
              <a:tabLst>
                <a:tab pos="0" algn="l"/>
              </a:tabLst>
            </a:pPr>
            <a:r>
              <a:rPr lang="pt-BR" sz="17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Manual do AVA</a:t>
            </a:r>
            <a:endParaRPr lang="pt-BR" sz="17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4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469440" indent="-358920">
              <a:lnSpc>
                <a:spcPct val="100000"/>
              </a:lnSpc>
              <a:buClr>
                <a:srgbClr val="000000"/>
              </a:buClr>
              <a:buFont typeface="Helvetica Neue"/>
              <a:buChar char="●"/>
              <a:tabLst>
                <a:tab pos="0" algn="l"/>
              </a:tabLst>
            </a:pPr>
            <a:r>
              <a:rPr lang="pt-BR" sz="17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3"/>
              </a:rPr>
              <a:t>FAQ</a:t>
            </a:r>
            <a:endParaRPr lang="pt-BR" sz="1700" b="0" strike="noStrike" spc="-1">
              <a:latin typeface="Arial"/>
            </a:endParaRPr>
          </a:p>
        </p:txBody>
      </p:sp>
      <p:pic>
        <p:nvPicPr>
          <p:cNvPr id="202" name="Google Shape;235;p19"/>
          <p:cNvPicPr/>
          <p:nvPr/>
        </p:nvPicPr>
        <p:blipFill>
          <a:blip r:embed="rId4"/>
          <a:stretch/>
        </p:blipFill>
        <p:spPr>
          <a:xfrm>
            <a:off x="254880" y="1489680"/>
            <a:ext cx="5053320" cy="3233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Google Shape;240;p20"/>
          <p:cNvGrpSpPr/>
          <p:nvPr/>
        </p:nvGrpSpPr>
        <p:grpSpPr>
          <a:xfrm>
            <a:off x="254880" y="234000"/>
            <a:ext cx="3675240" cy="786960"/>
            <a:chOff x="254880" y="234000"/>
            <a:chExt cx="3675240" cy="786960"/>
          </a:xfrm>
        </p:grpSpPr>
        <p:sp>
          <p:nvSpPr>
            <p:cNvPr id="204" name="Google Shape;241;p20"/>
            <p:cNvSpPr/>
            <p:nvPr/>
          </p:nvSpPr>
          <p:spPr>
            <a:xfrm>
              <a:off x="254880" y="234000"/>
              <a:ext cx="3585240" cy="697680"/>
            </a:xfrm>
            <a:custGeom>
              <a:avLst/>
              <a:gdLst/>
              <a:ahLst/>
              <a:cxnLst/>
              <a:rect l="l" t="t" r="r" b="b"/>
              <a:pathLst>
                <a:path w="3585845" h="698500">
                  <a:moveTo>
                    <a:pt x="3539044" y="698399"/>
                  </a:moveTo>
                  <a:lnTo>
                    <a:pt x="46555" y="698399"/>
                  </a:lnTo>
                  <a:lnTo>
                    <a:pt x="28433" y="694741"/>
                  </a:lnTo>
                  <a:lnTo>
                    <a:pt x="13635" y="684764"/>
                  </a:lnTo>
                  <a:lnTo>
                    <a:pt x="3658" y="669966"/>
                  </a:lnTo>
                  <a:lnTo>
                    <a:pt x="0" y="651844"/>
                  </a:lnTo>
                  <a:lnTo>
                    <a:pt x="0" y="46555"/>
                  </a:lnTo>
                  <a:lnTo>
                    <a:pt x="3658" y="28433"/>
                  </a:lnTo>
                  <a:lnTo>
                    <a:pt x="13635" y="13635"/>
                  </a:lnTo>
                  <a:lnTo>
                    <a:pt x="28433" y="3658"/>
                  </a:lnTo>
                  <a:lnTo>
                    <a:pt x="46555" y="0"/>
                  </a:lnTo>
                  <a:lnTo>
                    <a:pt x="3539044" y="0"/>
                  </a:lnTo>
                  <a:lnTo>
                    <a:pt x="3577778" y="20726"/>
                  </a:lnTo>
                  <a:lnTo>
                    <a:pt x="3585599" y="46555"/>
                  </a:lnTo>
                  <a:lnTo>
                    <a:pt x="3585599" y="651844"/>
                  </a:lnTo>
                  <a:lnTo>
                    <a:pt x="3581941" y="669966"/>
                  </a:lnTo>
                  <a:lnTo>
                    <a:pt x="3571964" y="684764"/>
                  </a:lnTo>
                  <a:lnTo>
                    <a:pt x="3557166" y="694741"/>
                  </a:lnTo>
                  <a:lnTo>
                    <a:pt x="3539044" y="698399"/>
                  </a:lnTo>
                  <a:close/>
                </a:path>
              </a:pathLst>
            </a:custGeom>
            <a:solidFill>
              <a:srgbClr val="3D85C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5" name="Google Shape;242;p20"/>
            <p:cNvSpPr/>
            <p:nvPr/>
          </p:nvSpPr>
          <p:spPr>
            <a:xfrm>
              <a:off x="344880" y="323280"/>
              <a:ext cx="3585240" cy="697680"/>
            </a:xfrm>
            <a:custGeom>
              <a:avLst/>
              <a:gdLst/>
              <a:ahLst/>
              <a:cxnLst/>
              <a:rect l="l" t="t" r="r" b="b"/>
              <a:pathLst>
                <a:path w="3585845" h="698500">
                  <a:moveTo>
                    <a:pt x="0" y="46555"/>
                  </a:moveTo>
                  <a:lnTo>
                    <a:pt x="3658" y="28433"/>
                  </a:lnTo>
                  <a:lnTo>
                    <a:pt x="13635" y="13635"/>
                  </a:lnTo>
                  <a:lnTo>
                    <a:pt x="28433" y="3658"/>
                  </a:lnTo>
                  <a:lnTo>
                    <a:pt x="46555" y="0"/>
                  </a:lnTo>
                  <a:lnTo>
                    <a:pt x="3539044" y="0"/>
                  </a:lnTo>
                  <a:lnTo>
                    <a:pt x="3577778" y="20726"/>
                  </a:lnTo>
                  <a:lnTo>
                    <a:pt x="3585600" y="46555"/>
                  </a:lnTo>
                  <a:lnTo>
                    <a:pt x="3585600" y="651844"/>
                  </a:lnTo>
                  <a:lnTo>
                    <a:pt x="3581941" y="669966"/>
                  </a:lnTo>
                  <a:lnTo>
                    <a:pt x="3571964" y="684764"/>
                  </a:lnTo>
                  <a:lnTo>
                    <a:pt x="3557166" y="694741"/>
                  </a:lnTo>
                  <a:lnTo>
                    <a:pt x="3539044" y="698399"/>
                  </a:lnTo>
                  <a:lnTo>
                    <a:pt x="46555" y="698399"/>
                  </a:lnTo>
                  <a:lnTo>
                    <a:pt x="28433" y="694741"/>
                  </a:lnTo>
                  <a:lnTo>
                    <a:pt x="13635" y="684764"/>
                  </a:lnTo>
                  <a:lnTo>
                    <a:pt x="3658" y="669966"/>
                  </a:lnTo>
                  <a:lnTo>
                    <a:pt x="0" y="651844"/>
                  </a:lnTo>
                  <a:lnTo>
                    <a:pt x="0" y="46555"/>
                  </a:lnTo>
                  <a:close/>
                </a:path>
              </a:pathLst>
            </a:custGeom>
            <a:noFill/>
            <a:ln w="28550">
              <a:solidFill>
                <a:srgbClr val="063763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47680"/>
          </a:xfrm>
          <a:prstGeom prst="rect">
            <a:avLst/>
          </a:prstGeom>
          <a:noFill/>
          <a:ln w="0">
            <a:noFill/>
          </a:ln>
        </p:spPr>
        <p:txBody>
          <a:bodyPr lIns="0" tIns="289080" rIns="0" bIns="0" anchor="t">
            <a:noAutofit/>
          </a:bodyPr>
          <a:lstStyle/>
          <a:p>
            <a:pPr marL="6735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FFFFFF"/>
                </a:solidFill>
                <a:latin typeface="Arial"/>
                <a:ea typeface="Arial"/>
              </a:rPr>
              <a:t>Informações Úteis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207" name="Google Shape;244;p20"/>
          <p:cNvSpPr/>
          <p:nvPr/>
        </p:nvSpPr>
        <p:spPr>
          <a:xfrm>
            <a:off x="375480" y="1425240"/>
            <a:ext cx="3434040" cy="274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56240" algn="ctr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400" b="1" strike="noStrike" spc="-1">
                <a:solidFill>
                  <a:srgbClr val="000000"/>
                </a:solidFill>
                <a:latin typeface="Cambria"/>
                <a:ea typeface="Cambria"/>
              </a:rPr>
              <a:t>Solicitações que dependem de Abertura de Processo no Protocolo Geral da FURG:</a:t>
            </a:r>
            <a:endParaRPr lang="pt-BR" sz="1400" b="0" strike="noStrike" spc="-1">
              <a:latin typeface="Arial"/>
            </a:endParaRPr>
          </a:p>
          <a:p>
            <a:pPr marL="156240" algn="ctr">
              <a:lnSpc>
                <a:spcPct val="100000"/>
              </a:lnSpc>
              <a:spcBef>
                <a:spcPts val="269"/>
              </a:spcBef>
              <a:buNone/>
              <a:tabLst>
                <a:tab pos="0" algn="l"/>
              </a:tabLst>
            </a:pPr>
            <a:r>
              <a:rPr lang="pt-BR" sz="14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Aproveitamento de estudos</a:t>
            </a:r>
            <a:endParaRPr lang="pt-BR" sz="1400" b="0" strike="noStrike" spc="-1">
              <a:latin typeface="Arial"/>
            </a:endParaRPr>
          </a:p>
          <a:p>
            <a:pPr marL="12600" algn="ctr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4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3"/>
              </a:rPr>
              <a:t>RED - Regime de Exercícios Domiciliares</a:t>
            </a:r>
            <a:r>
              <a:rPr lang="pt-BR" sz="14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4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4"/>
              </a:rPr>
              <a:t>Revisão de Prova</a:t>
            </a:r>
            <a:endParaRPr lang="pt-BR" sz="1400" b="0" strike="noStrike" spc="-1">
              <a:latin typeface="Arial"/>
            </a:endParaRPr>
          </a:p>
          <a:p>
            <a:pPr marL="12600" algn="ctr">
              <a:lnSpc>
                <a:spcPct val="100000"/>
              </a:lnSpc>
              <a:spcBef>
                <a:spcPts val="269"/>
              </a:spcBef>
              <a:buNone/>
              <a:tabLst>
                <a:tab pos="0" algn="l"/>
              </a:tabLst>
            </a:pPr>
            <a:r>
              <a:rPr lang="pt-BR" sz="14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5"/>
              </a:rPr>
              <a:t>Segunda chamada</a:t>
            </a:r>
            <a:endParaRPr lang="pt-BR" sz="14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endParaRPr lang="pt-BR" sz="14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15"/>
              </a:spcBef>
              <a:buNone/>
              <a:tabLst>
                <a:tab pos="0" algn="l"/>
              </a:tabLst>
            </a:pPr>
            <a:endParaRPr lang="pt-BR" sz="1400" b="0" strike="noStrike" spc="-1">
              <a:latin typeface="Arial"/>
            </a:endParaRPr>
          </a:p>
          <a:p>
            <a:pPr marL="1288440" indent="-738000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400" b="1" strike="noStrike" spc="-1">
                <a:solidFill>
                  <a:srgbClr val="000000"/>
                </a:solidFill>
                <a:latin typeface="Cambria"/>
                <a:ea typeface="Cambria"/>
              </a:rPr>
              <a:t>Documentos importantes: </a:t>
            </a:r>
            <a:r>
              <a:rPr lang="pt-BR" sz="14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6"/>
              </a:rPr>
              <a:t>PROPESP</a:t>
            </a:r>
            <a:r>
              <a:rPr lang="pt-BR" sz="14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4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7"/>
              </a:rPr>
              <a:t>PPGCOMP</a:t>
            </a:r>
            <a:endParaRPr lang="pt-BR" sz="1400" b="0" strike="noStrike" spc="-1">
              <a:latin typeface="Arial"/>
            </a:endParaRPr>
          </a:p>
        </p:txBody>
      </p:sp>
      <p:sp>
        <p:nvSpPr>
          <p:cNvPr id="208" name="Google Shape;245;p20"/>
          <p:cNvSpPr/>
          <p:nvPr/>
        </p:nvSpPr>
        <p:spPr>
          <a:xfrm>
            <a:off x="5531760" y="404640"/>
            <a:ext cx="2889720" cy="115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443880" indent="-96480">
              <a:lnSpc>
                <a:spcPct val="115000"/>
              </a:lnSpc>
              <a:buNone/>
              <a:tabLst>
                <a:tab pos="0" algn="l"/>
              </a:tabLst>
            </a:pPr>
            <a:r>
              <a:rPr lang="pt-BR" sz="1300" b="1" strike="noStrike" spc="-1">
                <a:solidFill>
                  <a:srgbClr val="000000"/>
                </a:solidFill>
                <a:latin typeface="Cambria"/>
                <a:ea typeface="Cambria"/>
              </a:rPr>
              <a:t>Canais de comunicação da Secretaria do PPGCOMP</a:t>
            </a:r>
            <a:endParaRPr lang="pt-BR" sz="1300" b="0" strike="noStrike" spc="-1">
              <a:latin typeface="Arial"/>
            </a:endParaRPr>
          </a:p>
          <a:p>
            <a:pPr marL="452880" indent="-440640">
              <a:lnSpc>
                <a:spcPct val="115000"/>
              </a:lnSpc>
              <a:buNone/>
              <a:tabLst>
                <a:tab pos="0" algn="l"/>
              </a:tabLst>
            </a:pPr>
            <a:r>
              <a:rPr lang="pt-BR" sz="1300" b="0" strike="noStrike" spc="-1">
                <a:solidFill>
                  <a:srgbClr val="000000"/>
                </a:solidFill>
                <a:latin typeface="Cambria"/>
                <a:ea typeface="Cambria"/>
              </a:rPr>
              <a:t>E-mail: </a:t>
            </a:r>
            <a:r>
              <a:rPr lang="pt-BR" sz="13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8"/>
              </a:rPr>
              <a:t>secretaria.ppgcomp@furg.br</a:t>
            </a:r>
            <a:r>
              <a:rPr lang="pt-BR" sz="13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300" b="0" strike="noStrike" spc="-1">
                <a:solidFill>
                  <a:srgbClr val="000000"/>
                </a:solidFill>
                <a:latin typeface="Cambria"/>
                <a:ea typeface="Cambria"/>
              </a:rPr>
              <a:t>Telefone: (53) 3293-5105 Facebook: /ppgcomp.furg</a:t>
            </a:r>
            <a:endParaRPr lang="pt-BR" sz="1300" b="0" strike="noStrike" spc="-1">
              <a:latin typeface="Arial"/>
            </a:endParaRPr>
          </a:p>
        </p:txBody>
      </p:sp>
      <p:pic>
        <p:nvPicPr>
          <p:cNvPr id="209" name="Google Shape;246;p20"/>
          <p:cNvPicPr/>
          <p:nvPr/>
        </p:nvPicPr>
        <p:blipFill>
          <a:blip r:embed="rId9"/>
          <a:stretch/>
        </p:blipFill>
        <p:spPr>
          <a:xfrm>
            <a:off x="5267880" y="2180520"/>
            <a:ext cx="3670560" cy="29613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960480"/>
          </a:xfrm>
          <a:prstGeom prst="rect">
            <a:avLst/>
          </a:prstGeom>
          <a:noFill/>
          <a:ln w="0">
            <a:noFill/>
          </a:ln>
        </p:spPr>
        <p:txBody>
          <a:bodyPr lIns="0" tIns="101880" rIns="0" bIns="0" anchor="t">
            <a:noAutofit/>
          </a:bodyPr>
          <a:lstStyle/>
          <a:p>
            <a:pPr marL="25128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000" b="0" strike="noStrike" spc="-1">
                <a:solidFill>
                  <a:srgbClr val="000000"/>
                </a:solidFill>
                <a:latin typeface="Arial"/>
                <a:ea typeface="Arial"/>
              </a:rPr>
              <a:t>Onde solicitar?</a:t>
            </a:r>
            <a:endParaRPr lang="pt-BR" sz="3000" b="0" strike="noStrike" spc="-1">
              <a:latin typeface="Arial"/>
            </a:endParaRPr>
          </a:p>
        </p:txBody>
      </p:sp>
      <p:sp>
        <p:nvSpPr>
          <p:cNvPr id="101" name="Google Shape;73;p3"/>
          <p:cNvSpPr/>
          <p:nvPr/>
        </p:nvSpPr>
        <p:spPr>
          <a:xfrm>
            <a:off x="5381640" y="1449360"/>
            <a:ext cx="3439080" cy="335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2320" rIns="0" bIns="0" anchor="t">
            <a:spAutoFit/>
          </a:bodyPr>
          <a:lstStyle/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Acesse o Sistema pelo endereço: </a:t>
            </a:r>
            <a:r>
              <a:rPr lang="pt-BR" sz="17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https://sistemas.furg.br/</a:t>
            </a:r>
            <a:endParaRPr lang="pt-BR" sz="17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0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Aluno, indique o seu número de matrícula no campo “Usuário”.</a:t>
            </a:r>
            <a:endParaRPr lang="pt-BR" sz="1700" b="0" strike="noStrike" spc="-1">
              <a:latin typeface="Arial"/>
            </a:endParaRPr>
          </a:p>
          <a:p>
            <a:pPr marL="12600" algn="just">
              <a:lnSpc>
                <a:spcPct val="118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Quando for o primeiro acesso, a senha  de  acesso  será  o  seu número de CPF.</a:t>
            </a:r>
            <a:endParaRPr lang="pt-BR" sz="1700" b="0" strike="noStrike" spc="-1">
              <a:latin typeface="Arial"/>
            </a:endParaRPr>
          </a:p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Depois  de  realizado  o  primeiro acesso, será indicado que efetue a troca da senha.</a:t>
            </a:r>
            <a:endParaRPr lang="pt-BR" sz="1700" b="0" strike="noStrike" spc="-1">
              <a:latin typeface="Arial"/>
            </a:endParaRPr>
          </a:p>
        </p:txBody>
      </p:sp>
      <p:pic>
        <p:nvPicPr>
          <p:cNvPr id="102" name="Google Shape;74;p3"/>
          <p:cNvPicPr/>
          <p:nvPr/>
        </p:nvPicPr>
        <p:blipFill>
          <a:blip r:embed="rId3"/>
          <a:stretch/>
        </p:blipFill>
        <p:spPr>
          <a:xfrm>
            <a:off x="254880" y="1504080"/>
            <a:ext cx="4991760" cy="3323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960480"/>
          </a:xfrm>
          <a:prstGeom prst="rect">
            <a:avLst/>
          </a:prstGeom>
          <a:noFill/>
          <a:ln w="0">
            <a:noFill/>
          </a:ln>
        </p:spPr>
        <p:txBody>
          <a:bodyPr lIns="0" tIns="101880" rIns="0" bIns="0" anchor="t">
            <a:noAutofit/>
          </a:bodyPr>
          <a:lstStyle/>
          <a:p>
            <a:pPr marL="25128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000" b="0" strike="noStrike" spc="-1">
                <a:solidFill>
                  <a:srgbClr val="000000"/>
                </a:solidFill>
                <a:latin typeface="Arial"/>
                <a:ea typeface="Arial"/>
              </a:rPr>
              <a:t>Onde solicitar?</a:t>
            </a:r>
            <a:endParaRPr lang="pt-BR" sz="3000" b="0" strike="noStrike" spc="-1">
              <a:latin typeface="Arial"/>
            </a:endParaRPr>
          </a:p>
        </p:txBody>
      </p:sp>
      <p:grpSp>
        <p:nvGrpSpPr>
          <p:cNvPr id="104" name="Google Shape;80;p4"/>
          <p:cNvGrpSpPr/>
          <p:nvPr/>
        </p:nvGrpSpPr>
        <p:grpSpPr>
          <a:xfrm>
            <a:off x="3930120" y="1371600"/>
            <a:ext cx="5069160" cy="1578960"/>
            <a:chOff x="3930120" y="1371600"/>
            <a:chExt cx="5069160" cy="1578960"/>
          </a:xfrm>
        </p:grpSpPr>
        <p:pic>
          <p:nvPicPr>
            <p:cNvPr id="105" name="Google Shape;81;p4"/>
            <p:cNvPicPr/>
            <p:nvPr/>
          </p:nvPicPr>
          <p:blipFill>
            <a:blip r:embed="rId2"/>
            <a:stretch/>
          </p:blipFill>
          <p:spPr>
            <a:xfrm>
              <a:off x="3930120" y="1371600"/>
              <a:ext cx="5069160" cy="1578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6" name="Google Shape;82;p4"/>
            <p:cNvPicPr/>
            <p:nvPr/>
          </p:nvPicPr>
          <p:blipFill>
            <a:blip r:embed="rId3"/>
            <a:stretch/>
          </p:blipFill>
          <p:spPr>
            <a:xfrm>
              <a:off x="4762440" y="2034360"/>
              <a:ext cx="128520" cy="141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7" name="Google Shape;83;p4"/>
          <p:cNvSpPr/>
          <p:nvPr/>
        </p:nvSpPr>
        <p:spPr>
          <a:xfrm>
            <a:off x="251640" y="1436040"/>
            <a:ext cx="3439080" cy="94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2320" rIns="0" bIns="0" anchor="t">
            <a:spAutoFit/>
          </a:bodyPr>
          <a:lstStyle/>
          <a:p>
            <a:pPr marL="12600" algn="just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Depois de logado, vá até o campo “Solicitações”, no canto superior esquerdo do site.</a:t>
            </a:r>
            <a:endParaRPr lang="pt-BR" sz="1700" b="0" strike="noStrike" spc="-1">
              <a:latin typeface="Arial"/>
            </a:endParaRPr>
          </a:p>
        </p:txBody>
      </p:sp>
      <p:sp>
        <p:nvSpPr>
          <p:cNvPr id="108" name="Google Shape;84;p4"/>
          <p:cNvSpPr/>
          <p:nvPr/>
        </p:nvSpPr>
        <p:spPr>
          <a:xfrm>
            <a:off x="251640" y="3236040"/>
            <a:ext cx="3439800" cy="94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2320" rIns="0" bIns="0" anchor="t">
            <a:spAutoFit/>
          </a:bodyPr>
          <a:lstStyle/>
          <a:p>
            <a:pPr marL="12065" algn="just">
              <a:lnSpc>
                <a:spcPct val="119000"/>
              </a:lnSpc>
              <a:tabLst>
                <a:tab pos="0" algn="l"/>
              </a:tabLst>
            </a:pPr>
            <a:r>
              <a:rPr lang="pt-BR" sz="1700" b="0" strike="noStrike" spc="-1" dirty="0">
                <a:solidFill>
                  <a:srgbClr val="000000"/>
                </a:solidFill>
                <a:latin typeface="Cambria"/>
                <a:ea typeface="Cambria"/>
              </a:rPr>
              <a:t>No  campo  Unidade,  selecione “</a:t>
            </a:r>
            <a:r>
              <a:rPr lang="pt-BR" sz="1700" b="0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Coord</a:t>
            </a:r>
            <a:r>
              <a:rPr lang="pt-BR" sz="1700" b="0" strike="noStrike" spc="-1" dirty="0">
                <a:solidFill>
                  <a:srgbClr val="000000"/>
                </a:solidFill>
                <a:latin typeface="Cambria"/>
                <a:ea typeface="Cambria"/>
              </a:rPr>
              <a:t>  </a:t>
            </a:r>
            <a:r>
              <a:rPr lang="pt-BR" sz="1700" b="0" strike="noStrike" spc="-1" dirty="0" err="1">
                <a:solidFill>
                  <a:srgbClr val="000000"/>
                </a:solidFill>
                <a:latin typeface="Cambria"/>
                <a:ea typeface="Cambria"/>
              </a:rPr>
              <a:t>Cur</a:t>
            </a:r>
            <a:r>
              <a:rPr lang="pt-BR" sz="1700" b="0" strike="noStrike" spc="-1" dirty="0">
                <a:solidFill>
                  <a:srgbClr val="000000"/>
                </a:solidFill>
                <a:latin typeface="Cambria"/>
                <a:ea typeface="Cambria"/>
              </a:rPr>
              <a:t>  de  </a:t>
            </a:r>
            <a:r>
              <a:rPr lang="pt-BR" sz="1700" spc="-1" dirty="0">
                <a:solidFill>
                  <a:srgbClr val="000000"/>
                </a:solidFill>
                <a:latin typeface="Cambria"/>
                <a:ea typeface="Cambria"/>
              </a:rPr>
              <a:t>PG </a:t>
            </a:r>
            <a:r>
              <a:rPr lang="pt-BR" sz="1700" b="0" strike="noStrike" spc="-1" dirty="0">
                <a:solidFill>
                  <a:srgbClr val="000000"/>
                </a:solidFill>
                <a:latin typeface="Cambria"/>
                <a:ea typeface="Cambria"/>
              </a:rPr>
              <a:t> em Engenharia de Computação”.</a:t>
            </a:r>
            <a:endParaRPr lang="pt-BR" sz="1700" b="0" strike="noStrike" spc="-1" dirty="0">
              <a:latin typeface="Arial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FD5E36F-F6CA-2EFA-623D-194D0D1994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771" y="3235099"/>
            <a:ext cx="4762500" cy="155801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960480"/>
          </a:xfrm>
          <a:prstGeom prst="rect">
            <a:avLst/>
          </a:prstGeom>
          <a:noFill/>
          <a:ln w="0">
            <a:noFill/>
          </a:ln>
        </p:spPr>
        <p:txBody>
          <a:bodyPr lIns="0" tIns="101880" rIns="0" bIns="0" anchor="t">
            <a:noAutofit/>
          </a:bodyPr>
          <a:lstStyle/>
          <a:p>
            <a:pPr marL="25128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000" b="0" strike="noStrike" spc="-1">
                <a:solidFill>
                  <a:srgbClr val="000000"/>
                </a:solidFill>
                <a:latin typeface="Arial"/>
                <a:ea typeface="Arial"/>
              </a:rPr>
              <a:t>Onde solicitar?</a:t>
            </a:r>
            <a:endParaRPr lang="pt-BR" sz="3000" b="0" strike="noStrike" spc="-1">
              <a:latin typeface="Arial"/>
            </a:endParaRPr>
          </a:p>
        </p:txBody>
      </p:sp>
      <p:sp>
        <p:nvSpPr>
          <p:cNvPr id="111" name="Google Shape;91;p5"/>
          <p:cNvSpPr/>
          <p:nvPr/>
        </p:nvSpPr>
        <p:spPr>
          <a:xfrm>
            <a:off x="156918" y="1589512"/>
            <a:ext cx="4582080" cy="4743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065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500" b="0" strike="noStrike" spc="-1" dirty="0">
                <a:solidFill>
                  <a:srgbClr val="000000"/>
                </a:solidFill>
                <a:latin typeface="Cambria"/>
                <a:ea typeface="Cambria"/>
              </a:rPr>
              <a:t>Por fim, no campo “Tipo de Solicitação” selecione o </a:t>
            </a:r>
            <a:r>
              <a:rPr lang="pt-BR" sz="1500" b="0" strike="noStrike" spc="-1">
                <a:solidFill>
                  <a:srgbClr val="000000"/>
                </a:solidFill>
                <a:latin typeface="Cambria"/>
                <a:ea typeface="Cambria"/>
              </a:rPr>
              <a:t>assunto do que se </a:t>
            </a:r>
            <a:r>
              <a:rPr lang="pt-BR" sz="1500" spc="-1">
                <a:solidFill>
                  <a:srgbClr val="000000"/>
                </a:solidFill>
                <a:latin typeface="Cambria"/>
                <a:ea typeface="Cambria"/>
              </a:rPr>
              <a:t>trata.</a:t>
            </a:r>
            <a:endParaRPr lang="pt-BR" sz="1500" b="0" strike="noStrike" spc="-1">
              <a:latin typeface="Arial"/>
              <a:ea typeface="Cambria"/>
            </a:endParaRPr>
          </a:p>
        </p:txBody>
      </p:sp>
      <p:sp>
        <p:nvSpPr>
          <p:cNvPr id="115" name="Google Shape;95;p5"/>
          <p:cNvSpPr/>
          <p:nvPr/>
        </p:nvSpPr>
        <p:spPr>
          <a:xfrm>
            <a:off x="162360" y="2901240"/>
            <a:ext cx="4578840" cy="2435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065"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1500" b="0" strike="noStrike" spc="-1" dirty="0">
              <a:latin typeface="Cambria"/>
              <a:ea typeface="Cambria"/>
            </a:endParaRPr>
          </a:p>
        </p:txBody>
      </p:sp>
      <p:pic>
        <p:nvPicPr>
          <p:cNvPr id="116" name="Google Shape;96;p5"/>
          <p:cNvPicPr/>
          <p:nvPr/>
        </p:nvPicPr>
        <p:blipFill>
          <a:blip r:embed="rId2"/>
          <a:stretch/>
        </p:blipFill>
        <p:spPr>
          <a:xfrm>
            <a:off x="4820760" y="1751760"/>
            <a:ext cx="4176360" cy="17157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960480"/>
          </a:xfrm>
          <a:prstGeom prst="rect">
            <a:avLst/>
          </a:prstGeom>
          <a:noFill/>
          <a:ln w="0">
            <a:noFill/>
          </a:ln>
        </p:spPr>
        <p:txBody>
          <a:bodyPr lIns="0" tIns="101880" rIns="0" bIns="0" anchor="t">
            <a:noAutofit/>
          </a:bodyPr>
          <a:lstStyle/>
          <a:p>
            <a:pPr marL="25128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000" b="0" strike="noStrike" spc="-1">
                <a:solidFill>
                  <a:srgbClr val="000000"/>
                </a:solidFill>
                <a:latin typeface="Arial"/>
                <a:ea typeface="Arial"/>
              </a:rPr>
              <a:t>Onde solicitar?</a:t>
            </a:r>
            <a:endParaRPr lang="pt-BR" sz="3000" b="0" strike="noStrike" spc="-1">
              <a:latin typeface="Arial"/>
            </a:endParaRPr>
          </a:p>
        </p:txBody>
      </p:sp>
      <p:sp>
        <p:nvSpPr>
          <p:cNvPr id="118" name="Google Shape;102;p6"/>
          <p:cNvSpPr/>
          <p:nvPr/>
        </p:nvSpPr>
        <p:spPr>
          <a:xfrm>
            <a:off x="1586160" y="4111560"/>
            <a:ext cx="1716840" cy="27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Arial"/>
                <a:ea typeface="Arial"/>
              </a:rPr>
              <a:t>SOLICITAÇÕES</a:t>
            </a:r>
            <a:endParaRPr lang="pt-BR" sz="1700" b="0" strike="noStrike" spc="-1">
              <a:latin typeface="Arial"/>
            </a:endParaRPr>
          </a:p>
        </p:txBody>
      </p:sp>
      <p:sp>
        <p:nvSpPr>
          <p:cNvPr id="119" name="Google Shape;103;p6"/>
          <p:cNvSpPr/>
          <p:nvPr/>
        </p:nvSpPr>
        <p:spPr>
          <a:xfrm>
            <a:off x="4065480" y="4120200"/>
            <a:ext cx="4138920" cy="27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Arial"/>
                <a:ea typeface="Arial"/>
              </a:rPr>
              <a:t>Processo - Protocolo digital da FURG</a:t>
            </a:r>
            <a:endParaRPr lang="pt-BR" sz="1700" b="0" strike="noStrike" spc="-1">
              <a:latin typeface="Arial"/>
            </a:endParaRPr>
          </a:p>
        </p:txBody>
      </p:sp>
      <p:sp>
        <p:nvSpPr>
          <p:cNvPr id="120" name="Google Shape;104;p6"/>
          <p:cNvSpPr/>
          <p:nvPr/>
        </p:nvSpPr>
        <p:spPr>
          <a:xfrm>
            <a:off x="4065480" y="4634280"/>
            <a:ext cx="732600" cy="27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Arial"/>
                <a:ea typeface="Arial"/>
              </a:rPr>
              <a:t>E-mail</a:t>
            </a:r>
            <a:endParaRPr lang="pt-BR" sz="1700" b="0" strike="noStrike" spc="-1">
              <a:latin typeface="Arial"/>
            </a:endParaRPr>
          </a:p>
        </p:txBody>
      </p:sp>
      <p:grpSp>
        <p:nvGrpSpPr>
          <p:cNvPr id="121" name="Google Shape;105;p6"/>
          <p:cNvGrpSpPr/>
          <p:nvPr/>
        </p:nvGrpSpPr>
        <p:grpSpPr>
          <a:xfrm>
            <a:off x="3397680" y="3808440"/>
            <a:ext cx="633240" cy="990360"/>
            <a:chOff x="3397680" y="3808440"/>
            <a:chExt cx="633240" cy="990360"/>
          </a:xfrm>
        </p:grpSpPr>
        <p:sp>
          <p:nvSpPr>
            <p:cNvPr id="122" name="Google Shape;106;p6"/>
            <p:cNvSpPr/>
            <p:nvPr/>
          </p:nvSpPr>
          <p:spPr>
            <a:xfrm>
              <a:off x="3397680" y="4255200"/>
              <a:ext cx="537120" cy="5760"/>
            </a:xfrm>
            <a:custGeom>
              <a:avLst/>
              <a:gdLst/>
              <a:ahLst/>
              <a:cxnLst/>
              <a:rect l="l" t="t" r="r" b="b"/>
              <a:pathLst>
                <a:path w="537845" h="6350">
                  <a:moveTo>
                    <a:pt x="0" y="0"/>
                  </a:moveTo>
                  <a:lnTo>
                    <a:pt x="537453" y="596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3" name="Google Shape;107;p6"/>
            <p:cNvSpPr/>
            <p:nvPr/>
          </p:nvSpPr>
          <p:spPr>
            <a:xfrm>
              <a:off x="3935160" y="424548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3"/>
                  </a:moveTo>
                  <a:lnTo>
                    <a:pt x="348" y="0"/>
                  </a:lnTo>
                  <a:lnTo>
                    <a:pt x="43397" y="16211"/>
                  </a:lnTo>
                  <a:lnTo>
                    <a:pt x="0" y="314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4" name="Google Shape;108;p6"/>
            <p:cNvSpPr/>
            <p:nvPr/>
          </p:nvSpPr>
          <p:spPr>
            <a:xfrm>
              <a:off x="3935160" y="4245480"/>
              <a:ext cx="43200" cy="30960"/>
            </a:xfrm>
            <a:custGeom>
              <a:avLst/>
              <a:gdLst/>
              <a:ahLst/>
              <a:cxnLst/>
              <a:rect l="l" t="t" r="r" b="b"/>
              <a:pathLst>
                <a:path w="43814" h="31750">
                  <a:moveTo>
                    <a:pt x="0" y="31463"/>
                  </a:moveTo>
                  <a:lnTo>
                    <a:pt x="43397" y="16211"/>
                  </a:lnTo>
                  <a:lnTo>
                    <a:pt x="348" y="0"/>
                  </a:lnTo>
                  <a:lnTo>
                    <a:pt x="0" y="3146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5" name="Google Shape;109;p6"/>
            <p:cNvSpPr/>
            <p:nvPr/>
          </p:nvSpPr>
          <p:spPr>
            <a:xfrm>
              <a:off x="3397680" y="3834000"/>
              <a:ext cx="584280" cy="420840"/>
            </a:xfrm>
            <a:custGeom>
              <a:avLst/>
              <a:gdLst/>
              <a:ahLst/>
              <a:cxnLst/>
              <a:rect l="l" t="t" r="r" b="b"/>
              <a:pathLst>
                <a:path w="584835" h="421639">
                  <a:moveTo>
                    <a:pt x="0" y="421390"/>
                  </a:moveTo>
                  <a:lnTo>
                    <a:pt x="58483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6" name="Google Shape;110;p6"/>
            <p:cNvSpPr/>
            <p:nvPr/>
          </p:nvSpPr>
          <p:spPr>
            <a:xfrm>
              <a:off x="3973320" y="3808440"/>
              <a:ext cx="43560" cy="37440"/>
            </a:xfrm>
            <a:custGeom>
              <a:avLst/>
              <a:gdLst/>
              <a:ahLst/>
              <a:cxnLst/>
              <a:rect l="l" t="t" r="r" b="b"/>
              <a:pathLst>
                <a:path w="44450" h="38100">
                  <a:moveTo>
                    <a:pt x="18394" y="38033"/>
                  </a:moveTo>
                  <a:lnTo>
                    <a:pt x="0" y="12504"/>
                  </a:lnTo>
                  <a:lnTo>
                    <a:pt x="44267" y="0"/>
                  </a:lnTo>
                  <a:lnTo>
                    <a:pt x="18394" y="380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7" name="Google Shape;111;p6"/>
            <p:cNvSpPr/>
            <p:nvPr/>
          </p:nvSpPr>
          <p:spPr>
            <a:xfrm>
              <a:off x="3973320" y="3808440"/>
              <a:ext cx="43560" cy="37440"/>
            </a:xfrm>
            <a:custGeom>
              <a:avLst/>
              <a:gdLst/>
              <a:ahLst/>
              <a:cxnLst/>
              <a:rect l="l" t="t" r="r" b="b"/>
              <a:pathLst>
                <a:path w="44450" h="38100">
                  <a:moveTo>
                    <a:pt x="18394" y="38033"/>
                  </a:moveTo>
                  <a:lnTo>
                    <a:pt x="44267" y="0"/>
                  </a:lnTo>
                  <a:lnTo>
                    <a:pt x="0" y="12504"/>
                  </a:lnTo>
                  <a:lnTo>
                    <a:pt x="18394" y="3803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8" name="Google Shape;112;p6"/>
            <p:cNvSpPr/>
            <p:nvPr/>
          </p:nvSpPr>
          <p:spPr>
            <a:xfrm>
              <a:off x="3397680" y="4255200"/>
              <a:ext cx="600480" cy="514800"/>
            </a:xfrm>
            <a:custGeom>
              <a:avLst/>
              <a:gdLst/>
              <a:ahLst/>
              <a:cxnLst/>
              <a:rect l="l" t="t" r="r" b="b"/>
              <a:pathLst>
                <a:path w="601345" h="515620">
                  <a:moveTo>
                    <a:pt x="0" y="0"/>
                  </a:moveTo>
                  <a:lnTo>
                    <a:pt x="601017" y="51539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9" name="Google Shape;113;p6"/>
            <p:cNvSpPr/>
            <p:nvPr/>
          </p:nvSpPr>
          <p:spPr>
            <a:xfrm>
              <a:off x="3988440" y="4758840"/>
              <a:ext cx="42480" cy="39960"/>
            </a:xfrm>
            <a:custGeom>
              <a:avLst/>
              <a:gdLst/>
              <a:ahLst/>
              <a:cxnLst/>
              <a:rect l="l" t="t" r="r" b="b"/>
              <a:pathLst>
                <a:path w="43179" h="40639">
                  <a:moveTo>
                    <a:pt x="43054" y="40081"/>
                  </a:moveTo>
                  <a:lnTo>
                    <a:pt x="0" y="23885"/>
                  </a:lnTo>
                  <a:lnTo>
                    <a:pt x="20482" y="0"/>
                  </a:lnTo>
                  <a:lnTo>
                    <a:pt x="43054" y="4008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0" name="Google Shape;114;p6"/>
            <p:cNvSpPr/>
            <p:nvPr/>
          </p:nvSpPr>
          <p:spPr>
            <a:xfrm>
              <a:off x="3988440" y="4758840"/>
              <a:ext cx="42480" cy="39960"/>
            </a:xfrm>
            <a:custGeom>
              <a:avLst/>
              <a:gdLst/>
              <a:ahLst/>
              <a:cxnLst/>
              <a:rect l="l" t="t" r="r" b="b"/>
              <a:pathLst>
                <a:path w="43179" h="40639">
                  <a:moveTo>
                    <a:pt x="0" y="23885"/>
                  </a:moveTo>
                  <a:lnTo>
                    <a:pt x="43054" y="40081"/>
                  </a:lnTo>
                  <a:lnTo>
                    <a:pt x="20482" y="0"/>
                  </a:lnTo>
                  <a:lnTo>
                    <a:pt x="0" y="23885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31" name="Google Shape;115;p6"/>
          <p:cNvSpPr/>
          <p:nvPr/>
        </p:nvSpPr>
        <p:spPr>
          <a:xfrm>
            <a:off x="251640" y="1568880"/>
            <a:ext cx="8626320" cy="2427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065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Mas atenção, nem todas as solicitações são realizadas via Sistemas FURG.</a:t>
            </a:r>
            <a:endParaRPr lang="pt-BR" sz="17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4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12065">
              <a:tabLst>
                <a:tab pos="0" algn="l"/>
              </a:tabLst>
            </a:pPr>
            <a:r>
              <a:rPr lang="pt-BR" sz="1700" spc="-1">
                <a:solidFill>
                  <a:srgbClr val="000000"/>
                </a:solidFill>
                <a:latin typeface="Cambria"/>
                <a:ea typeface="Cambria"/>
              </a:rPr>
              <a:t>Se for o caso</a:t>
            </a: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, </a:t>
            </a:r>
            <a:r>
              <a:rPr lang="pt-BR" sz="1700" spc="-1">
                <a:solidFill>
                  <a:srgbClr val="000000"/>
                </a:solidFill>
                <a:latin typeface="Cambria"/>
                <a:ea typeface="Cambria"/>
              </a:rPr>
              <a:t>use o tipo de solicitação TEXTO LIVRE.</a:t>
            </a:r>
            <a:endParaRPr lang="pt-BR" sz="1700" b="0" strike="noStrike" spc="-1">
              <a:latin typeface="Cambria"/>
              <a:ea typeface="Cambria"/>
            </a:endParaRPr>
          </a:p>
          <a:p>
            <a:pPr marL="12600">
              <a:lnSpc>
                <a:spcPct val="100000"/>
              </a:lnSpc>
              <a:spcBef>
                <a:spcPts val="96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12065">
              <a:lnSpc>
                <a:spcPct val="119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Cambria"/>
                <a:ea typeface="Cambria"/>
              </a:rPr>
              <a:t>Se também não constar aqui, entre em contato com a Secretaria (por e-mail ou pela opção “Sugestões/Pedidos de Informações” no Sistemas FURG).</a:t>
            </a:r>
            <a:endParaRPr lang="pt-BR" sz="17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806"/>
              </a:spcBef>
              <a:buNone/>
              <a:tabLst>
                <a:tab pos="0" algn="l"/>
              </a:tabLst>
            </a:pPr>
            <a:endParaRPr lang="pt-BR" sz="1700" b="0" strike="noStrike" spc="-1">
              <a:latin typeface="Arial"/>
            </a:endParaRPr>
          </a:p>
          <a:p>
            <a:pPr marL="70866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700" b="0" strike="noStrike" spc="-1">
                <a:solidFill>
                  <a:srgbClr val="000000"/>
                </a:solidFill>
                <a:latin typeface="Arial"/>
                <a:ea typeface="Arial"/>
              </a:rPr>
              <a:t>Sistemas FURG</a:t>
            </a:r>
            <a:endParaRPr lang="pt-BR" sz="17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Acúmulo de rendimentos para bolsistas</a:t>
            </a:r>
            <a:endParaRPr lang="pt-BR" sz="1400" b="0" strike="noStrike" spc="-1">
              <a:latin typeface="Arial"/>
            </a:endParaRPr>
          </a:p>
        </p:txBody>
      </p:sp>
      <p:sp>
        <p:nvSpPr>
          <p:cNvPr id="133" name="Retângulo 132"/>
          <p:cNvSpPr/>
          <p:nvPr/>
        </p:nvSpPr>
        <p:spPr>
          <a:xfrm>
            <a:off x="720000" y="1775880"/>
            <a:ext cx="244440" cy="345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800" b="0" strike="noStrike" spc="-1">
                <a:latin typeface="Arial"/>
              </a:rPr>
              <a:t> </a:t>
            </a:r>
          </a:p>
        </p:txBody>
      </p:sp>
      <p:sp>
        <p:nvSpPr>
          <p:cNvPr id="134" name="Retângulo 133"/>
          <p:cNvSpPr/>
          <p:nvPr/>
        </p:nvSpPr>
        <p:spPr>
          <a:xfrm>
            <a:off x="360000" y="1742040"/>
            <a:ext cx="7043040" cy="489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400" b="0" strike="noStrike" spc="-1">
                <a:latin typeface="Arial"/>
              </a:rPr>
              <a:t>Estudantes já contemplados com bolsa, tendo a possibilidade de um novo rendimento,</a:t>
            </a:r>
          </a:p>
          <a:p>
            <a:pPr>
              <a:lnSpc>
                <a:spcPct val="100000"/>
              </a:lnSpc>
              <a:buNone/>
            </a:pPr>
            <a:r>
              <a:rPr lang="pt-BR" sz="1400" b="0" strike="noStrike" spc="-1">
                <a:latin typeface="Arial"/>
              </a:rPr>
              <a:t>devem encaminhar solicitação para análise.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77200"/>
          </a:xfrm>
          <a:prstGeom prst="rect">
            <a:avLst/>
          </a:prstGeom>
          <a:noFill/>
          <a:ln w="0">
            <a:noFill/>
          </a:ln>
        </p:spPr>
        <p:txBody>
          <a:bodyPr lIns="0" tIns="318600" rIns="0" bIns="0" anchor="t">
            <a:noAutofit/>
          </a:bodyPr>
          <a:lstStyle/>
          <a:p>
            <a:pPr marL="14724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600" b="0" strike="noStrike" spc="-1">
                <a:solidFill>
                  <a:srgbClr val="000000"/>
                </a:solidFill>
                <a:latin typeface="Arial"/>
                <a:ea typeface="Arial"/>
              </a:rPr>
              <a:t>Aproveitamento de disciplinas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36" name="Google Shape;121;p7"/>
          <p:cNvSpPr/>
          <p:nvPr/>
        </p:nvSpPr>
        <p:spPr>
          <a:xfrm>
            <a:off x="251640" y="1141200"/>
            <a:ext cx="8628120" cy="368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just">
              <a:lnSpc>
                <a:spcPct val="116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Trata-se  da  solicitação  de  </a:t>
            </a:r>
            <a:r>
              <a:rPr lang="pt-BR" sz="1400" b="1" strike="noStrike" spc="-1">
                <a:solidFill>
                  <a:srgbClr val="000000"/>
                </a:solidFill>
                <a:latin typeface="Cambria"/>
                <a:ea typeface="Cambria"/>
              </a:rPr>
              <a:t>aproveitamento  de  disciplinas  </a:t>
            </a: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cursadas  no  PPGComp  ou  em  outro programa de pós-graduação, seja da FURG ou de outra Instituição de Ensino Superior (IES). Este pedido deve  ser  feito  </a:t>
            </a:r>
            <a:r>
              <a:rPr lang="pt-BR" sz="1400" b="1" strike="noStrike" spc="-1">
                <a:solidFill>
                  <a:srgbClr val="000000"/>
                </a:solidFill>
                <a:latin typeface="Cambria"/>
                <a:ea typeface="Cambria"/>
              </a:rPr>
              <a:t>exclusivamente  </a:t>
            </a:r>
            <a:r>
              <a:rPr lang="pt-BR" sz="1400" b="0" strike="noStrike" spc="-1">
                <a:solidFill>
                  <a:srgbClr val="000000"/>
                </a:solidFill>
                <a:latin typeface="Cambria"/>
                <a:ea typeface="Cambria"/>
              </a:rPr>
              <a:t>pelo  Protocolo Digital  da FURG.  Confira o  passo-a-passo:</a:t>
            </a:r>
            <a:endParaRPr lang="pt-BR" sz="14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636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Acesse     </a:t>
            </a:r>
            <a:r>
              <a:rPr lang="pt-BR" sz="10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https://www.gov.br/pt-br/servicos/protocolar-documentos-junto-a-universidade-federal-do-rio-grande-furg</a:t>
            </a: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Clique no botão “Iniciar”;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Faça login com sua conta gov.br;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Na Etapa 1 de 3 do formulário, no campo “Tipo de Solicitação”, selecionar “Protocolar documentos juntos a FURG”;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Clique em “Prosseguir para o passo 2”;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Na Etapa 2 de 3 do formulário, no campo “Tipo de Documento”, selecionar “Documento”;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Se foram cursadas disciplinas na FURG, anexar (importar) o histórico;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Se foram cursadas disciplinas em outra IES, anexar (importar) o histórico </a:t>
            </a:r>
            <a:r>
              <a:rPr lang="pt-BR" sz="1000" b="1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e</a:t>
            </a:r>
            <a:r>
              <a:rPr lang="pt-BR" sz="1000" b="1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a(s) ementa(s) da(s) disciplina(s);</a:t>
            </a:r>
            <a:endParaRPr lang="pt-BR" sz="1000" b="0" strike="noStrike" spc="-1">
              <a:latin typeface="Arial"/>
            </a:endParaRPr>
          </a:p>
          <a:p>
            <a:pPr marL="152280" indent="-13968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Depois de importar, clique em “Adicionar dados na tabela”;</a:t>
            </a:r>
            <a:endParaRPr lang="pt-BR" sz="1000" b="0" strike="noStrike" spc="-1">
              <a:latin typeface="Arial"/>
            </a:endParaRPr>
          </a:p>
          <a:p>
            <a:pPr marL="222120" indent="-20952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Em “Complementação do Protocolo Anterior”, selecione a opção “Não”;</a:t>
            </a:r>
            <a:endParaRPr lang="pt-BR" sz="1000" b="0" strike="noStrike" spc="-1">
              <a:latin typeface="Arial"/>
            </a:endParaRPr>
          </a:p>
          <a:p>
            <a:pPr marL="225360" indent="-212760" algn="just">
              <a:lnSpc>
                <a:spcPct val="112000"/>
              </a:lnSpc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No campo “Informações Complementares”, preencha o seguinte texto: </a:t>
            </a:r>
            <a:r>
              <a:rPr lang="pt-BR" sz="1000" b="1" strike="noStrike" spc="-1">
                <a:solidFill>
                  <a:srgbClr val="000000"/>
                </a:solidFill>
                <a:latin typeface="Cambria"/>
                <a:ea typeface="Cambria"/>
              </a:rPr>
              <a:t>Eu, </a:t>
            </a:r>
            <a:r>
              <a:rPr lang="pt-BR" sz="1000" b="1" strike="noStrike" spc="-1">
                <a:solidFill>
                  <a:srgbClr val="FF0000"/>
                </a:solidFill>
                <a:latin typeface="Cambria"/>
                <a:ea typeface="Cambria"/>
              </a:rPr>
              <a:t>Nome Completo</a:t>
            </a:r>
            <a:r>
              <a:rPr lang="pt-BR" sz="1000" b="1" strike="noStrike" spc="-1">
                <a:solidFill>
                  <a:srgbClr val="000000"/>
                </a:solidFill>
                <a:latin typeface="Cambria"/>
                <a:ea typeface="Cambria"/>
              </a:rPr>
              <a:t>, Matrícula </a:t>
            </a:r>
            <a:r>
              <a:rPr lang="pt-BR" sz="1000" b="1" strike="noStrike" spc="-1">
                <a:solidFill>
                  <a:srgbClr val="FF0000"/>
                </a:solidFill>
                <a:latin typeface="Cambria"/>
                <a:ea typeface="Cambria"/>
              </a:rPr>
              <a:t>00000</a:t>
            </a:r>
            <a:r>
              <a:rPr lang="pt-BR" sz="1000" b="1" strike="noStrike" spc="-1">
                <a:solidFill>
                  <a:srgbClr val="000000"/>
                </a:solidFill>
                <a:latin typeface="Cambria"/>
                <a:ea typeface="Cambria"/>
              </a:rPr>
              <a:t>, aluno regular do curso de Mestrado em Engenharia de Computação, solicito o aproveitamento das disciplinas a seguir relacionadas: </a:t>
            </a:r>
            <a:r>
              <a:rPr lang="pt-BR" sz="1000" b="1" strike="noStrike" spc="-1">
                <a:solidFill>
                  <a:srgbClr val="FF0000"/>
                </a:solidFill>
                <a:latin typeface="Cambria"/>
                <a:ea typeface="Cambria"/>
              </a:rPr>
              <a:t>1234 - Disciplina 1</a:t>
            </a:r>
            <a:r>
              <a:rPr lang="pt-BR" sz="1000" b="1" strike="noStrike" spc="-1">
                <a:solidFill>
                  <a:srgbClr val="000000"/>
                </a:solidFill>
                <a:latin typeface="Cambria"/>
                <a:ea typeface="Cambria"/>
              </a:rPr>
              <a:t>; </a:t>
            </a:r>
            <a:r>
              <a:rPr lang="pt-BR" sz="1000" b="1" strike="noStrike" spc="-1">
                <a:solidFill>
                  <a:srgbClr val="FF0000"/>
                </a:solidFill>
                <a:latin typeface="Cambria"/>
                <a:ea typeface="Cambria"/>
              </a:rPr>
              <a:t>5678 - Disciplina 2</a:t>
            </a:r>
            <a:r>
              <a:rPr lang="pt-BR" sz="1000" b="1" strike="noStrike" spc="-1">
                <a:solidFill>
                  <a:srgbClr val="000000"/>
                </a:solidFill>
                <a:latin typeface="Cambria"/>
                <a:ea typeface="Cambria"/>
              </a:rPr>
              <a:t>; </a:t>
            </a:r>
            <a:r>
              <a:rPr lang="pt-BR" sz="1000" b="1" strike="noStrike" spc="-1">
                <a:solidFill>
                  <a:srgbClr val="FF0000"/>
                </a:solidFill>
                <a:latin typeface="Cambria"/>
                <a:ea typeface="Cambria"/>
              </a:rPr>
              <a:t>etc.</a:t>
            </a:r>
            <a:endParaRPr lang="pt-BR" sz="1000" b="0" strike="noStrike" spc="-1">
              <a:latin typeface="Arial"/>
            </a:endParaRPr>
          </a:p>
          <a:p>
            <a:pPr marL="222120" indent="-20952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Clique em “Prosseguir para o passo 3”;</a:t>
            </a:r>
            <a:endParaRPr lang="pt-BR" sz="1000" b="0" strike="noStrike" spc="-1">
              <a:latin typeface="Arial"/>
            </a:endParaRPr>
          </a:p>
          <a:p>
            <a:pPr marL="222120" indent="-20952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Confira os dados e assinale a caixa de seleção “Concordo com o termo”;</a:t>
            </a:r>
            <a:endParaRPr lang="pt-BR" sz="1000" b="0" strike="noStrike" spc="-1">
              <a:latin typeface="Arial"/>
            </a:endParaRPr>
          </a:p>
          <a:p>
            <a:pPr marL="222120" indent="-209520">
              <a:lnSpc>
                <a:spcPct val="100000"/>
              </a:lnSpc>
              <a:spcBef>
                <a:spcPts val="150"/>
              </a:spcBef>
              <a:buClr>
                <a:srgbClr val="000000"/>
              </a:buClr>
              <a:buFont typeface="Cambria"/>
              <a:buAutoNum type="arabicPeriod"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Clique em “Enviar solicitação e baixar recibo ”.</a:t>
            </a:r>
            <a:endParaRPr lang="pt-BR" sz="10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50"/>
              </a:spcBef>
              <a:buNone/>
              <a:tabLst>
                <a:tab pos="0" algn="l"/>
              </a:tabLst>
            </a:pPr>
            <a:r>
              <a:rPr lang="pt-BR" sz="1000" b="0" strike="noStrike" spc="-1">
                <a:solidFill>
                  <a:srgbClr val="000000"/>
                </a:solidFill>
                <a:latin typeface="Cambria"/>
                <a:ea typeface="Cambria"/>
              </a:rPr>
              <a:t>Pronto, seu pedido foi realizado e será tramitado para análise da Coordenação do PPGComp.</a:t>
            </a:r>
            <a:endParaRPr lang="pt-BR" sz="1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384480" y="334800"/>
            <a:ext cx="3449160" cy="1147680"/>
          </a:xfrm>
          <a:prstGeom prst="rect">
            <a:avLst/>
          </a:prstGeom>
          <a:noFill/>
          <a:ln w="0">
            <a:noFill/>
          </a:ln>
        </p:spPr>
        <p:txBody>
          <a:bodyPr lIns="0" tIns="289080" rIns="0" bIns="0" anchor="t">
            <a:noAutofit/>
          </a:bodyPr>
          <a:lstStyle/>
          <a:p>
            <a:pPr marL="95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  <a:ea typeface="Arial"/>
              </a:rPr>
              <a:t>Auxílio ao Estudante PROAP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38" name="Google Shape;127;p8"/>
          <p:cNvSpPr/>
          <p:nvPr/>
        </p:nvSpPr>
        <p:spPr>
          <a:xfrm>
            <a:off x="251640" y="1149840"/>
            <a:ext cx="8627760" cy="3998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9240" rIns="0" bIns="0" anchor="t">
            <a:spAutoFit/>
          </a:bodyPr>
          <a:lstStyle/>
          <a:p>
            <a:pPr marL="1260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200" b="1" strike="noStrike" spc="-1">
                <a:solidFill>
                  <a:srgbClr val="000000"/>
                </a:solidFill>
                <a:latin typeface="Cambria"/>
                <a:ea typeface="Cambria"/>
              </a:rPr>
              <a:t>Regras específicas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: é responsabilidade do solicitante a leitura das normas a seguir, as quais apresentam as informações necessárias sobre formulários, prazos e prestação de contas.</a:t>
            </a:r>
            <a:endParaRPr lang="pt-BR" sz="12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buNone/>
              <a:tabLst>
                <a:tab pos="0" algn="l"/>
              </a:tabLst>
            </a:pPr>
            <a:endParaRPr lang="pt-BR" sz="12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 </a:t>
            </a:r>
            <a:r>
              <a:rPr lang="pt-BR" sz="12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2"/>
              </a:rPr>
              <a:t>Portaria 156 de 2014 da CAPES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        </a:t>
            </a:r>
            <a:r>
              <a:rPr lang="pt-BR" sz="12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3"/>
              </a:rPr>
              <a:t>Manual de Procedimentos do PROAP</a:t>
            </a:r>
            <a:r>
              <a:rPr lang="pt-BR" sz="1200" b="0" strike="noStrike" spc="-1">
                <a:solidFill>
                  <a:srgbClr val="0097A7"/>
                </a:solidFill>
                <a:latin typeface="Cambria"/>
                <a:ea typeface="Cambria"/>
              </a:rPr>
              <a:t>           </a:t>
            </a:r>
            <a:r>
              <a:rPr lang="pt-BR" sz="12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4"/>
              </a:rPr>
              <a:t>Normas Internas do PPGComp</a:t>
            </a:r>
            <a:endParaRPr lang="pt-BR" sz="1200" b="0" strike="noStrike" spc="-1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51"/>
              </a:spcBef>
              <a:buNone/>
              <a:tabLst>
                <a:tab pos="0" algn="l"/>
              </a:tabLst>
            </a:pPr>
            <a:endParaRPr lang="pt-BR" sz="12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200" b="1" strike="noStrike" spc="-1">
                <a:solidFill>
                  <a:srgbClr val="000000"/>
                </a:solidFill>
                <a:latin typeface="Cambria"/>
                <a:ea typeface="Cambria"/>
              </a:rPr>
              <a:t>Solicitação de Auxílio ao Estudante </a:t>
            </a:r>
            <a:r>
              <a:rPr lang="pt-BR" sz="700" b="0" strike="noStrike" spc="-1">
                <a:solidFill>
                  <a:srgbClr val="000000"/>
                </a:solidFill>
                <a:latin typeface="Cambria"/>
                <a:ea typeface="Cambria"/>
              </a:rPr>
              <a:t>(leia com atenção o item 6 do Manual disponibilizado acima)</a:t>
            </a:r>
            <a:endParaRPr lang="pt-BR" sz="700" b="0" strike="noStrike" spc="-1">
              <a:latin typeface="Arial"/>
            </a:endParaRPr>
          </a:p>
          <a:p>
            <a:pPr marL="12600" algn="just">
              <a:lnSpc>
                <a:spcPct val="114000"/>
              </a:lnSpc>
              <a:buNone/>
              <a:tabLst>
                <a:tab pos="0" algn="l"/>
              </a:tabLst>
            </a:pP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O valor deve ser utilizado </a:t>
            </a:r>
            <a:r>
              <a:rPr lang="pt-BR" sz="1200" b="0" u="sng" strike="noStrike" spc="-1">
                <a:solidFill>
                  <a:srgbClr val="000000"/>
                </a:solidFill>
                <a:uFillTx/>
                <a:latin typeface="Cambria"/>
                <a:ea typeface="Cambria"/>
              </a:rPr>
              <a:t>apenas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 para pagamento de hospedagem, alimentação e transporte urbano para que o aluno participe de saídas de campo, eventos científicos e mobilidade nacional ou internacional. Será concedido o valor de até R$ 320,00 (trezentos e vinte reais) por dia de afastamento. O pagamento será feito na conta-corrente do aluno. A entrega do pedido deve ser realizada com antecedência mínima de 30 dias da data do evento. No pedido, anexar o </a:t>
            </a:r>
            <a:r>
              <a:rPr lang="pt-BR" sz="12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5"/>
              </a:rPr>
              <a:t>formulário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, a programação do evento e o comprovante de submissão ou aceite do trabalho, se houver. Além disso, o discente deverá preencher o </a:t>
            </a:r>
            <a:r>
              <a:rPr lang="pt-BR" sz="12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6"/>
              </a:rPr>
              <a:t>Cadastro de Pessoa Física</a:t>
            </a:r>
            <a:r>
              <a:rPr lang="pt-BR" sz="12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solicitado pela FAURG.</a:t>
            </a:r>
            <a:endParaRPr lang="pt-BR" sz="1200" b="0" strike="noStrike" spc="-1">
              <a:latin typeface="Arial"/>
            </a:endParaRPr>
          </a:p>
          <a:p>
            <a:pPr marL="12600" algn="just">
              <a:lnSpc>
                <a:spcPct val="114000"/>
              </a:lnSpc>
              <a:buNone/>
              <a:tabLst>
                <a:tab pos="0" algn="l"/>
              </a:tabLst>
            </a:pP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O auxílio financeiro ao estudante </a:t>
            </a:r>
            <a:r>
              <a:rPr lang="pt-BR" sz="1200" b="1" strike="noStrike" spc="-1">
                <a:solidFill>
                  <a:srgbClr val="000000"/>
                </a:solidFill>
                <a:latin typeface="Cambria"/>
                <a:ea typeface="Cambria"/>
              </a:rPr>
              <a:t>não 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prevê o pagamento de inscrição. Caso deseje solicitar, o aluno deve encaminhar o comprovante de aceite, o valor e a data limite para pagamento ao e-mail </a:t>
            </a:r>
            <a:r>
              <a:rPr lang="pt-BR" sz="12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7"/>
              </a:rPr>
              <a:t>secretaria.ppgcomp@furg.br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. Maiores instruções serão encaminhadas ao solicitante. </a:t>
            </a:r>
            <a:r>
              <a:rPr lang="pt-BR" sz="1200" b="1" strike="noStrike" spc="-1">
                <a:solidFill>
                  <a:srgbClr val="000000"/>
                </a:solidFill>
                <a:latin typeface="Cambria"/>
                <a:ea typeface="Cambria"/>
              </a:rPr>
              <a:t>Todos os pedidos dependem de autorização da Coordenação.</a:t>
            </a:r>
            <a:endParaRPr lang="pt-BR" sz="1200" b="0" strike="noStrike" spc="-1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734"/>
              </a:spcBef>
              <a:buNone/>
              <a:tabLst>
                <a:tab pos="0" algn="l"/>
              </a:tabLst>
            </a:pPr>
            <a:r>
              <a:rPr lang="pt-BR" sz="1200" b="1" strike="noStrike" spc="-1">
                <a:solidFill>
                  <a:srgbClr val="000000"/>
                </a:solidFill>
                <a:latin typeface="Cambria"/>
                <a:ea typeface="Cambria"/>
              </a:rPr>
              <a:t>Entrega de Relatório</a:t>
            </a:r>
            <a:endParaRPr lang="pt-BR" sz="1200" b="0" strike="noStrike" spc="-1">
              <a:latin typeface="Arial"/>
            </a:endParaRPr>
          </a:p>
          <a:p>
            <a:pPr marL="12600" algn="just">
              <a:lnSpc>
                <a:spcPct val="114000"/>
              </a:lnSpc>
              <a:buNone/>
              <a:tabLst>
                <a:tab pos="0" algn="l"/>
              </a:tabLst>
            </a:pP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O estudante contemplado com o auxílio deverá, no prazo de até 5 (cinco) dias úteis após a conclusão das atividades, encaminhar o </a:t>
            </a:r>
            <a:r>
              <a:rPr lang="pt-BR" sz="1200" b="0" u="sng" strike="noStrike" spc="-1">
                <a:solidFill>
                  <a:srgbClr val="0097A7"/>
                </a:solidFill>
                <a:uFillTx/>
                <a:latin typeface="Cambria"/>
                <a:ea typeface="Cambria"/>
                <a:hlinkClick r:id="rId8"/>
              </a:rPr>
              <a:t>Relatório de Atividades</a:t>
            </a:r>
            <a:r>
              <a:rPr lang="pt-BR" sz="1200" b="0" strike="noStrike" spc="-1">
                <a:solidFill>
                  <a:srgbClr val="0097A7"/>
                </a:solidFill>
                <a:latin typeface="Cambria"/>
                <a:ea typeface="Cambria"/>
              </a:rPr>
              <a:t> </a:t>
            </a:r>
            <a:r>
              <a:rPr lang="pt-BR" sz="1200" b="0" strike="noStrike" spc="-1">
                <a:solidFill>
                  <a:srgbClr val="000000"/>
                </a:solidFill>
                <a:latin typeface="Cambria"/>
                <a:ea typeface="Cambria"/>
              </a:rPr>
              <a:t>e os comprovantes (certificado de participação, comprovantes de transporte, hospedagem, alimentação e o que mais houver). Os comprovantes deverão estar em nome do aluno.</a:t>
            </a:r>
            <a:endParaRPr lang="pt-BR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7A7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7A7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6DCACF1069F740A4A60C5132100E35" ma:contentTypeVersion="12" ma:contentTypeDescription="Crie um novo documento." ma:contentTypeScope="" ma:versionID="53b7545a9a5dcb014ffca7d981c0c311">
  <xsd:schema xmlns:xsd="http://www.w3.org/2001/XMLSchema" xmlns:xs="http://www.w3.org/2001/XMLSchema" xmlns:p="http://schemas.microsoft.com/office/2006/metadata/properties" xmlns:ns2="1c257f72-5be2-4f41-b062-0c6f6266a7da" xmlns:ns3="54c5914d-44db-4590-985c-c6d440a0c508" targetNamespace="http://schemas.microsoft.com/office/2006/metadata/properties" ma:root="true" ma:fieldsID="baf365dc8e5eb09bb4ec16dd5459dc2d" ns2:_="" ns3:_="">
    <xsd:import namespace="1c257f72-5be2-4f41-b062-0c6f6266a7da"/>
    <xsd:import namespace="54c5914d-44db-4590-985c-c6d440a0c5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257f72-5be2-4f41-b062-0c6f6266a7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Marcações de imagem" ma:readOnly="false" ma:fieldId="{5cf76f15-5ced-4ddc-b409-7134ff3c332f}" ma:taxonomyMulti="true" ma:sspId="3fca4613-331c-4063-93c6-f253e1c02a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5914d-44db-4590-985c-c6d440a0c50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baf4710-5110-4104-83f1-7adee40be9ff}" ma:internalName="TaxCatchAll" ma:showField="CatchAllData" ma:web="54c5914d-44db-4590-985c-c6d440a0c5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c5914d-44db-4590-985c-c6d440a0c508" xsi:nil="true"/>
    <lcf76f155ced4ddcb4097134ff3c332f xmlns="1c257f72-5be2-4f41-b062-0c6f6266a7d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A54BE94-197D-4755-8F53-35DBC849CF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257f72-5be2-4f41-b062-0c6f6266a7da"/>
    <ds:schemaRef ds:uri="54c5914d-44db-4590-985c-c6d440a0c5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4D19DB-5D02-41E5-A6F2-0286A72173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26E005-69E2-4368-8CC9-E194078EDC00}">
  <ds:schemaRefs>
    <ds:schemaRef ds:uri="http://schemas.microsoft.com/office/2006/metadata/properties"/>
    <ds:schemaRef ds:uri="http://schemas.microsoft.com/office/infopath/2007/PartnerControls"/>
    <ds:schemaRef ds:uri="54c5914d-44db-4590-985c-c6d440a0c508"/>
    <ds:schemaRef ds:uri="1c257f72-5be2-4f41-b062-0c6f6266a7d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1959</Words>
  <Application>Microsoft Office PowerPoint</Application>
  <PresentationFormat>Apresentação na tela (16:9)</PresentationFormat>
  <Paragraphs>168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21</vt:i4>
      </vt:variant>
    </vt:vector>
  </HeadingPairs>
  <TitlesOfParts>
    <vt:vector size="23" baseType="lpstr">
      <vt:lpstr>Office Theme</vt:lpstr>
      <vt:lpstr>Office Theme</vt:lpstr>
      <vt:lpstr>MANUAL DE PROCEDIMENTOS DA PÓS-GRADUAÇÃO</vt:lpstr>
      <vt:lpstr>Índice</vt:lpstr>
      <vt:lpstr>Onde solicitar?</vt:lpstr>
      <vt:lpstr>Onde solicitar?</vt:lpstr>
      <vt:lpstr>Onde solicitar?</vt:lpstr>
      <vt:lpstr>Onde solicitar?</vt:lpstr>
      <vt:lpstr>Acúmulo de rendimentos para bolsistas</vt:lpstr>
      <vt:lpstr>Aproveitamento de disciplinas</vt:lpstr>
      <vt:lpstr>Auxílio ao Estudante PROAP</vt:lpstr>
      <vt:lpstr>Bolsista DS</vt:lpstr>
      <vt:lpstr>Cadastro de Coorientador</vt:lpstr>
      <vt:lpstr>Emissão de Diploma</vt:lpstr>
      <vt:lpstr>Atas e Certiﬁcados</vt:lpstr>
      <vt:lpstr>Matrícula</vt:lpstr>
      <vt:lpstr>Matrícula</vt:lpstr>
      <vt:lpstr>Pedido de agendamento de Qualif./Defesa</vt:lpstr>
      <vt:lpstr>Pedido de Cancelamento de matrícula</vt:lpstr>
      <vt:lpstr>Pedido de Prorrogação de Prazo</vt:lpstr>
      <vt:lpstr>Bônus: AVA</vt:lpstr>
      <vt:lpstr>Bônus: AVA</vt:lpstr>
      <vt:lpstr>Informações Úteis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DE PROCEDIMENTOS DA PÓS-GRADUAÇÃO</dc:title>
  <dc:subject/>
  <dc:creator>Heber Peliano do Nascimento</dc:creator>
  <dc:description/>
  <cp:lastModifiedBy>Heber Peliano do Nascimento</cp:lastModifiedBy>
  <cp:revision>42</cp:revision>
  <dcterms:created xsi:type="dcterms:W3CDTF">2024-09-23T11:53:06Z</dcterms:created>
  <dcterms:modified xsi:type="dcterms:W3CDTF">2026-07-16T15:08:21Z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ContentTypeId">
    <vt:lpwstr>0x0101006F6DCACF1069F740A4A60C5132100E35</vt:lpwstr>
  </property>
  <property fmtid="{D5CDD505-2E9C-101B-9397-08002B2CF9AE}" pid="4" name="MediaServiceImageTags">
    <vt:lpwstr/>
  </property>
</Properties>
</file>